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77" r:id="rId5"/>
    <p:sldId id="278" r:id="rId6"/>
    <p:sldId id="279" r:id="rId7"/>
    <p:sldId id="280" r:id="rId8"/>
    <p:sldId id="281" r:id="rId9"/>
    <p:sldId id="283" r:id="rId10"/>
    <p:sldId id="282" r:id="rId11"/>
    <p:sldId id="300" r:id="rId12"/>
    <p:sldId id="285" r:id="rId13"/>
    <p:sldId id="286" r:id="rId14"/>
    <p:sldId id="287" r:id="rId15"/>
    <p:sldId id="288" r:id="rId16"/>
    <p:sldId id="289" r:id="rId17"/>
    <p:sldId id="291" r:id="rId18"/>
    <p:sldId id="290" r:id="rId19"/>
    <p:sldId id="292" r:id="rId20"/>
    <p:sldId id="296" r:id="rId21"/>
    <p:sldId id="298" r:id="rId22"/>
    <p:sldId id="299" r:id="rId23"/>
    <p:sldId id="297" r:id="rId24"/>
    <p:sldId id="268" r:id="rId25"/>
    <p:sldId id="269" r:id="rId26"/>
    <p:sldId id="270" r:id="rId27"/>
    <p:sldId id="2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78341" autoAdjust="0"/>
  </p:normalViewPr>
  <p:slideViewPr>
    <p:cSldViewPr snapToGrid="0">
      <p:cViewPr varScale="1">
        <p:scale>
          <a:sx n="87" d="100"/>
          <a:sy n="87" d="100"/>
        </p:scale>
        <p:origin x="15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F78CE-E3FB-4754-B9D4-5339268E0CC5}" type="datetimeFigureOut">
              <a:rPr lang="en-US" smtClean="0"/>
              <a:t>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62FC8-20AB-4E67-802B-80B3CAA468AE}" type="slidenum">
              <a:rPr lang="en-US" smtClean="0"/>
              <a:t>‹#›</a:t>
            </a:fld>
            <a:endParaRPr lang="en-US"/>
          </a:p>
        </p:txBody>
      </p:sp>
    </p:spTree>
    <p:extLst>
      <p:ext uri="{BB962C8B-B14F-4D97-AF65-F5344CB8AC3E}">
        <p14:creationId xmlns:p14="http://schemas.microsoft.com/office/powerpoint/2010/main" val="1564859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media outlet is different – KIRO tends to go with the car crashes and violence – the world is terrible. </a:t>
            </a:r>
          </a:p>
          <a:p>
            <a:r>
              <a:rPr lang="en-US" dirty="0"/>
              <a:t>KOMO went with the homespun happy news. </a:t>
            </a:r>
          </a:p>
          <a:p>
            <a:r>
              <a:rPr lang="en-US" dirty="0"/>
              <a:t>Blogs and orgs like South Seattle Emerald have a point of view</a:t>
            </a:r>
          </a:p>
          <a:p>
            <a:r>
              <a:rPr lang="en-US" dirty="0"/>
              <a:t>Seattle Times/ Seattle</a:t>
            </a:r>
            <a:r>
              <a:rPr lang="en-US" baseline="0" dirty="0"/>
              <a:t> Weekly have more time to commit to stories so they may genuinely want to get more info – </a:t>
            </a:r>
          </a:p>
          <a:p>
            <a:r>
              <a:rPr lang="en-US" baseline="0" dirty="0"/>
              <a:t>Seattle Weekly reporters are young. Seattle Times Reporters have a beat – </a:t>
            </a:r>
            <a:r>
              <a:rPr lang="en-US" baseline="0" dirty="0" err="1"/>
              <a:t>esp</a:t>
            </a:r>
            <a:r>
              <a:rPr lang="en-US" baseline="0" dirty="0"/>
              <a:t> – the Homeless Project etc. </a:t>
            </a:r>
          </a:p>
          <a:p>
            <a:endParaRPr lang="en-US" baseline="0" dirty="0"/>
          </a:p>
          <a:p>
            <a:r>
              <a:rPr lang="en-US" baseline="0" dirty="0"/>
              <a:t>TV</a:t>
            </a:r>
            <a:endParaRPr lang="en-US" dirty="0"/>
          </a:p>
          <a:p>
            <a:r>
              <a:rPr lang="en-US" dirty="0"/>
              <a:t>What is there job? Sell commercials</a:t>
            </a:r>
            <a:r>
              <a:rPr lang="en-US" baseline="0" dirty="0"/>
              <a:t> – their second job is to create content so commercials don’t slam together. </a:t>
            </a:r>
            <a:endParaRPr lang="en-US" dirty="0"/>
          </a:p>
          <a:p>
            <a:r>
              <a:rPr lang="en-US" dirty="0"/>
              <a:t>For example – the</a:t>
            </a:r>
            <a:r>
              <a:rPr lang="en-US" baseline="0" dirty="0"/>
              <a:t> Comcast Cable case is interesting because it could be the largest consumer protection award in WA history.</a:t>
            </a:r>
          </a:p>
          <a:p>
            <a:r>
              <a:rPr lang="en-US" baseline="0" dirty="0"/>
              <a:t>(Will it make me smarter, richer or better looking?) </a:t>
            </a:r>
          </a:p>
          <a:p>
            <a:r>
              <a:rPr lang="en-US" baseline="0" dirty="0"/>
              <a:t>The Microsoft story is interesting because we are talking about pornography.</a:t>
            </a:r>
          </a:p>
          <a:p>
            <a:endParaRPr lang="en-US" baseline="0" dirty="0"/>
          </a:p>
          <a:p>
            <a:r>
              <a:rPr lang="en-US" baseline="0" dirty="0"/>
              <a:t>How can I sell this to viewers – what is the WIFM –</a:t>
            </a:r>
          </a:p>
          <a:p>
            <a:r>
              <a:rPr lang="en-US" baseline="0" dirty="0"/>
              <a:t>The most ridiculous I saw recently was a tweet from Mike Lindblom the </a:t>
            </a:r>
            <a:r>
              <a:rPr lang="en-US" baseline="0" dirty="0" err="1"/>
              <a:t>transpo</a:t>
            </a:r>
            <a:r>
              <a:rPr lang="en-US" baseline="0" dirty="0"/>
              <a:t> reporter at the Seattle Times who asked people to comment on the size of the font for signs on the new tunnel- too big, two small, just right? VOTE!</a:t>
            </a:r>
          </a:p>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0CA62FC8-20AB-4E67-802B-80B3CAA468AE}" type="slidenum">
              <a:rPr lang="en-US" smtClean="0"/>
              <a:t>4</a:t>
            </a:fld>
            <a:endParaRPr lang="en-US"/>
          </a:p>
        </p:txBody>
      </p:sp>
    </p:spTree>
    <p:extLst>
      <p:ext uri="{BB962C8B-B14F-4D97-AF65-F5344CB8AC3E}">
        <p14:creationId xmlns:p14="http://schemas.microsoft.com/office/powerpoint/2010/main" val="147210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62FC8-20AB-4E67-802B-80B3CAA468AE}" type="slidenum">
              <a:rPr lang="en-US" smtClean="0"/>
              <a:t>13</a:t>
            </a:fld>
            <a:endParaRPr lang="en-US"/>
          </a:p>
        </p:txBody>
      </p:sp>
    </p:spTree>
    <p:extLst>
      <p:ext uri="{BB962C8B-B14F-4D97-AF65-F5344CB8AC3E}">
        <p14:creationId xmlns:p14="http://schemas.microsoft.com/office/powerpoint/2010/main" val="3709740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into groups and answer these four questions: </a:t>
            </a:r>
          </a:p>
        </p:txBody>
      </p:sp>
      <p:sp>
        <p:nvSpPr>
          <p:cNvPr id="4" name="Slide Number Placeholder 3"/>
          <p:cNvSpPr>
            <a:spLocks noGrp="1"/>
          </p:cNvSpPr>
          <p:nvPr>
            <p:ph type="sldNum" sz="quarter" idx="10"/>
          </p:nvPr>
        </p:nvSpPr>
        <p:spPr/>
        <p:txBody>
          <a:bodyPr/>
          <a:lstStyle/>
          <a:p>
            <a:fld id="{0CA62FC8-20AB-4E67-802B-80B3CAA468AE}" type="slidenum">
              <a:rPr lang="en-US" smtClean="0"/>
              <a:t>14</a:t>
            </a:fld>
            <a:endParaRPr lang="en-US"/>
          </a:p>
        </p:txBody>
      </p:sp>
    </p:spTree>
    <p:extLst>
      <p:ext uri="{BB962C8B-B14F-4D97-AF65-F5344CB8AC3E}">
        <p14:creationId xmlns:p14="http://schemas.microsoft.com/office/powerpoint/2010/main" val="1578764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62FC8-20AB-4E67-802B-80B3CAA468AE}" type="slidenum">
              <a:rPr lang="en-US" smtClean="0"/>
              <a:t>15</a:t>
            </a:fld>
            <a:endParaRPr lang="en-US"/>
          </a:p>
        </p:txBody>
      </p:sp>
    </p:spTree>
    <p:extLst>
      <p:ext uri="{BB962C8B-B14F-4D97-AF65-F5344CB8AC3E}">
        <p14:creationId xmlns:p14="http://schemas.microsoft.com/office/powerpoint/2010/main" val="2760975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62FC8-20AB-4E67-802B-80B3CAA468AE}" type="slidenum">
              <a:rPr lang="en-US" smtClean="0"/>
              <a:t>16</a:t>
            </a:fld>
            <a:endParaRPr lang="en-US"/>
          </a:p>
        </p:txBody>
      </p:sp>
    </p:spTree>
    <p:extLst>
      <p:ext uri="{BB962C8B-B14F-4D97-AF65-F5344CB8AC3E}">
        <p14:creationId xmlns:p14="http://schemas.microsoft.com/office/powerpoint/2010/main" val="1675376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62FC8-20AB-4E67-802B-80B3CAA468AE}" type="slidenum">
              <a:rPr lang="en-US" smtClean="0"/>
              <a:t>17</a:t>
            </a:fld>
            <a:endParaRPr lang="en-US"/>
          </a:p>
        </p:txBody>
      </p:sp>
    </p:spTree>
    <p:extLst>
      <p:ext uri="{BB962C8B-B14F-4D97-AF65-F5344CB8AC3E}">
        <p14:creationId xmlns:p14="http://schemas.microsoft.com/office/powerpoint/2010/main" val="1718960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62FC8-20AB-4E67-802B-80B3CAA468AE}" type="slidenum">
              <a:rPr lang="en-US" smtClean="0"/>
              <a:t>18</a:t>
            </a:fld>
            <a:endParaRPr lang="en-US"/>
          </a:p>
        </p:txBody>
      </p:sp>
    </p:spTree>
    <p:extLst>
      <p:ext uri="{BB962C8B-B14F-4D97-AF65-F5344CB8AC3E}">
        <p14:creationId xmlns:p14="http://schemas.microsoft.com/office/powerpoint/2010/main" val="1193190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62FC8-20AB-4E67-802B-80B3CAA468AE}" type="slidenum">
              <a:rPr lang="en-US" smtClean="0"/>
              <a:t>19</a:t>
            </a:fld>
            <a:endParaRPr lang="en-US"/>
          </a:p>
        </p:txBody>
      </p:sp>
    </p:spTree>
    <p:extLst>
      <p:ext uri="{BB962C8B-B14F-4D97-AF65-F5344CB8AC3E}">
        <p14:creationId xmlns:p14="http://schemas.microsoft.com/office/powerpoint/2010/main" val="1450241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62FC8-20AB-4E67-802B-80B3CAA468AE}" type="slidenum">
              <a:rPr lang="en-US" smtClean="0"/>
              <a:t>20</a:t>
            </a:fld>
            <a:endParaRPr lang="en-US"/>
          </a:p>
        </p:txBody>
      </p:sp>
    </p:spTree>
    <p:extLst>
      <p:ext uri="{BB962C8B-B14F-4D97-AF65-F5344CB8AC3E}">
        <p14:creationId xmlns:p14="http://schemas.microsoft.com/office/powerpoint/2010/main" val="1969677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love to do more data visualizations</a:t>
            </a:r>
            <a:r>
              <a:rPr lang="en-US" baseline="0" dirty="0"/>
              <a:t> </a:t>
            </a:r>
          </a:p>
          <a:p>
            <a:r>
              <a:rPr lang="en-US" dirty="0"/>
              <a:t>https://www.nytimes.com/interactive/2014/11/04/upshot/senate-maps.html</a:t>
            </a:r>
          </a:p>
          <a:p>
            <a:endParaRPr lang="en-US" dirty="0"/>
          </a:p>
        </p:txBody>
      </p:sp>
      <p:sp>
        <p:nvSpPr>
          <p:cNvPr id="4" name="Slide Number Placeholder 3"/>
          <p:cNvSpPr>
            <a:spLocks noGrp="1"/>
          </p:cNvSpPr>
          <p:nvPr>
            <p:ph type="sldNum" sz="quarter" idx="10"/>
          </p:nvPr>
        </p:nvSpPr>
        <p:spPr/>
        <p:txBody>
          <a:bodyPr/>
          <a:lstStyle/>
          <a:p>
            <a:fld id="{0CA62FC8-20AB-4E67-802B-80B3CAA468AE}" type="slidenum">
              <a:rPr lang="en-US" smtClean="0"/>
              <a:t>21</a:t>
            </a:fld>
            <a:endParaRPr lang="en-US"/>
          </a:p>
        </p:txBody>
      </p:sp>
    </p:spTree>
    <p:extLst>
      <p:ext uri="{BB962C8B-B14F-4D97-AF65-F5344CB8AC3E}">
        <p14:creationId xmlns:p14="http://schemas.microsoft.com/office/powerpoint/2010/main" val="3021308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62FC8-20AB-4E67-802B-80B3CAA468AE}" type="slidenum">
              <a:rPr lang="en-US" smtClean="0"/>
              <a:t>23</a:t>
            </a:fld>
            <a:endParaRPr lang="en-US"/>
          </a:p>
        </p:txBody>
      </p:sp>
    </p:spTree>
    <p:extLst>
      <p:ext uri="{BB962C8B-B14F-4D97-AF65-F5344CB8AC3E}">
        <p14:creationId xmlns:p14="http://schemas.microsoft.com/office/powerpoint/2010/main" val="3544817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example – the first thing I do when I get a call is ask a lot of open ended questions then hear their buzz words and google it.</a:t>
            </a:r>
            <a:endParaRPr lang="en-US" dirty="0"/>
          </a:p>
        </p:txBody>
      </p:sp>
      <p:sp>
        <p:nvSpPr>
          <p:cNvPr id="4" name="Slide Number Placeholder 3"/>
          <p:cNvSpPr>
            <a:spLocks noGrp="1"/>
          </p:cNvSpPr>
          <p:nvPr>
            <p:ph type="sldNum" sz="quarter" idx="10"/>
          </p:nvPr>
        </p:nvSpPr>
        <p:spPr/>
        <p:txBody>
          <a:bodyPr/>
          <a:lstStyle/>
          <a:p>
            <a:fld id="{0CA62FC8-20AB-4E67-802B-80B3CAA468AE}" type="slidenum">
              <a:rPr lang="en-US" smtClean="0"/>
              <a:t>5</a:t>
            </a:fld>
            <a:endParaRPr lang="en-US"/>
          </a:p>
        </p:txBody>
      </p:sp>
    </p:spTree>
    <p:extLst>
      <p:ext uri="{BB962C8B-B14F-4D97-AF65-F5344CB8AC3E}">
        <p14:creationId xmlns:p14="http://schemas.microsoft.com/office/powerpoint/2010/main" val="254495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62FC8-20AB-4E67-802B-80B3CAA468AE}" type="slidenum">
              <a:rPr lang="en-US" smtClean="0"/>
              <a:t>6</a:t>
            </a:fld>
            <a:endParaRPr lang="en-US"/>
          </a:p>
        </p:txBody>
      </p:sp>
    </p:spTree>
    <p:extLst>
      <p:ext uri="{BB962C8B-B14F-4D97-AF65-F5344CB8AC3E}">
        <p14:creationId xmlns:p14="http://schemas.microsoft.com/office/powerpoint/2010/main" val="210367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62FC8-20AB-4E67-802B-80B3CAA468AE}" type="slidenum">
              <a:rPr lang="en-US" smtClean="0"/>
              <a:t>7</a:t>
            </a:fld>
            <a:endParaRPr lang="en-US"/>
          </a:p>
        </p:txBody>
      </p:sp>
    </p:spTree>
    <p:extLst>
      <p:ext uri="{BB962C8B-B14F-4D97-AF65-F5344CB8AC3E}">
        <p14:creationId xmlns:p14="http://schemas.microsoft.com/office/powerpoint/2010/main" val="2476891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62FC8-20AB-4E67-802B-80B3CAA468AE}" type="slidenum">
              <a:rPr lang="en-US" smtClean="0"/>
              <a:t>8</a:t>
            </a:fld>
            <a:endParaRPr lang="en-US"/>
          </a:p>
        </p:txBody>
      </p:sp>
    </p:spTree>
    <p:extLst>
      <p:ext uri="{BB962C8B-B14F-4D97-AF65-F5344CB8AC3E}">
        <p14:creationId xmlns:p14="http://schemas.microsoft.com/office/powerpoint/2010/main" val="2919140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62FC8-20AB-4E67-802B-80B3CAA468AE}" type="slidenum">
              <a:rPr lang="en-US" smtClean="0"/>
              <a:t>9</a:t>
            </a:fld>
            <a:endParaRPr lang="en-US"/>
          </a:p>
        </p:txBody>
      </p:sp>
    </p:spTree>
    <p:extLst>
      <p:ext uri="{BB962C8B-B14F-4D97-AF65-F5344CB8AC3E}">
        <p14:creationId xmlns:p14="http://schemas.microsoft.com/office/powerpoint/2010/main" val="4055634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62FC8-20AB-4E67-802B-80B3CAA468AE}" type="slidenum">
              <a:rPr lang="en-US" smtClean="0"/>
              <a:t>10</a:t>
            </a:fld>
            <a:endParaRPr lang="en-US"/>
          </a:p>
        </p:txBody>
      </p:sp>
    </p:spTree>
    <p:extLst>
      <p:ext uri="{BB962C8B-B14F-4D97-AF65-F5344CB8AC3E}">
        <p14:creationId xmlns:p14="http://schemas.microsoft.com/office/powerpoint/2010/main" val="4161069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62FC8-20AB-4E67-802B-80B3CAA468AE}" type="slidenum">
              <a:rPr lang="en-US" smtClean="0"/>
              <a:t>11</a:t>
            </a:fld>
            <a:endParaRPr lang="en-US"/>
          </a:p>
        </p:txBody>
      </p:sp>
    </p:spTree>
    <p:extLst>
      <p:ext uri="{BB962C8B-B14F-4D97-AF65-F5344CB8AC3E}">
        <p14:creationId xmlns:p14="http://schemas.microsoft.com/office/powerpoint/2010/main" val="324560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62FC8-20AB-4E67-802B-80B3CAA468AE}" type="slidenum">
              <a:rPr lang="en-US" smtClean="0"/>
              <a:t>12</a:t>
            </a:fld>
            <a:endParaRPr lang="en-US"/>
          </a:p>
        </p:txBody>
      </p:sp>
    </p:spTree>
    <p:extLst>
      <p:ext uri="{BB962C8B-B14F-4D97-AF65-F5344CB8AC3E}">
        <p14:creationId xmlns:p14="http://schemas.microsoft.com/office/powerpoint/2010/main" val="139693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7002C5-2F7B-462A-87D6-A3F3B444B69A}" type="datetimeFigureOut">
              <a:rPr lang="en-US" smtClean="0"/>
              <a:t>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D3E2E-154D-4560-B435-7F124C5BED9E}" type="slidenum">
              <a:rPr lang="en-US" smtClean="0"/>
              <a:t>‹#›</a:t>
            </a:fld>
            <a:endParaRPr lang="en-US"/>
          </a:p>
        </p:txBody>
      </p:sp>
    </p:spTree>
    <p:extLst>
      <p:ext uri="{BB962C8B-B14F-4D97-AF65-F5344CB8AC3E}">
        <p14:creationId xmlns:p14="http://schemas.microsoft.com/office/powerpoint/2010/main" val="149249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7002C5-2F7B-462A-87D6-A3F3B444B69A}" type="datetimeFigureOut">
              <a:rPr lang="en-US" smtClean="0"/>
              <a:t>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D3E2E-154D-4560-B435-7F124C5BED9E}" type="slidenum">
              <a:rPr lang="en-US" smtClean="0"/>
              <a:t>‹#›</a:t>
            </a:fld>
            <a:endParaRPr lang="en-US"/>
          </a:p>
        </p:txBody>
      </p:sp>
    </p:spTree>
    <p:extLst>
      <p:ext uri="{BB962C8B-B14F-4D97-AF65-F5344CB8AC3E}">
        <p14:creationId xmlns:p14="http://schemas.microsoft.com/office/powerpoint/2010/main" val="277281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7002C5-2F7B-462A-87D6-A3F3B444B69A}" type="datetimeFigureOut">
              <a:rPr lang="en-US" smtClean="0"/>
              <a:t>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D3E2E-154D-4560-B435-7F124C5BED9E}" type="slidenum">
              <a:rPr lang="en-US" smtClean="0"/>
              <a:t>‹#›</a:t>
            </a:fld>
            <a:endParaRPr lang="en-US"/>
          </a:p>
        </p:txBody>
      </p:sp>
    </p:spTree>
    <p:extLst>
      <p:ext uri="{BB962C8B-B14F-4D97-AF65-F5344CB8AC3E}">
        <p14:creationId xmlns:p14="http://schemas.microsoft.com/office/powerpoint/2010/main" val="211983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7002C5-2F7B-462A-87D6-A3F3B444B69A}" type="datetimeFigureOut">
              <a:rPr lang="en-US" smtClean="0"/>
              <a:t>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D3E2E-154D-4560-B435-7F124C5BED9E}" type="slidenum">
              <a:rPr lang="en-US" smtClean="0"/>
              <a:t>‹#›</a:t>
            </a:fld>
            <a:endParaRPr lang="en-US"/>
          </a:p>
        </p:txBody>
      </p:sp>
    </p:spTree>
    <p:extLst>
      <p:ext uri="{BB962C8B-B14F-4D97-AF65-F5344CB8AC3E}">
        <p14:creationId xmlns:p14="http://schemas.microsoft.com/office/powerpoint/2010/main" val="203502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7002C5-2F7B-462A-87D6-A3F3B444B69A}" type="datetimeFigureOut">
              <a:rPr lang="en-US" smtClean="0"/>
              <a:t>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D3E2E-154D-4560-B435-7F124C5BED9E}" type="slidenum">
              <a:rPr lang="en-US" smtClean="0"/>
              <a:t>‹#›</a:t>
            </a:fld>
            <a:endParaRPr lang="en-US"/>
          </a:p>
        </p:txBody>
      </p:sp>
    </p:spTree>
    <p:extLst>
      <p:ext uri="{BB962C8B-B14F-4D97-AF65-F5344CB8AC3E}">
        <p14:creationId xmlns:p14="http://schemas.microsoft.com/office/powerpoint/2010/main" val="49175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7002C5-2F7B-462A-87D6-A3F3B444B69A}" type="datetimeFigureOut">
              <a:rPr lang="en-US" smtClean="0"/>
              <a:t>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D3E2E-154D-4560-B435-7F124C5BED9E}" type="slidenum">
              <a:rPr lang="en-US" smtClean="0"/>
              <a:t>‹#›</a:t>
            </a:fld>
            <a:endParaRPr lang="en-US"/>
          </a:p>
        </p:txBody>
      </p:sp>
    </p:spTree>
    <p:extLst>
      <p:ext uri="{BB962C8B-B14F-4D97-AF65-F5344CB8AC3E}">
        <p14:creationId xmlns:p14="http://schemas.microsoft.com/office/powerpoint/2010/main" val="179535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7002C5-2F7B-462A-87D6-A3F3B444B69A}" type="datetimeFigureOut">
              <a:rPr lang="en-US" smtClean="0"/>
              <a:t>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D3E2E-154D-4560-B435-7F124C5BED9E}" type="slidenum">
              <a:rPr lang="en-US" smtClean="0"/>
              <a:t>‹#›</a:t>
            </a:fld>
            <a:endParaRPr lang="en-US"/>
          </a:p>
        </p:txBody>
      </p:sp>
    </p:spTree>
    <p:extLst>
      <p:ext uri="{BB962C8B-B14F-4D97-AF65-F5344CB8AC3E}">
        <p14:creationId xmlns:p14="http://schemas.microsoft.com/office/powerpoint/2010/main" val="356434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7002C5-2F7B-462A-87D6-A3F3B444B69A}" type="datetimeFigureOut">
              <a:rPr lang="en-US" smtClean="0"/>
              <a:t>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D3E2E-154D-4560-B435-7F124C5BED9E}" type="slidenum">
              <a:rPr lang="en-US" smtClean="0"/>
              <a:t>‹#›</a:t>
            </a:fld>
            <a:endParaRPr lang="en-US"/>
          </a:p>
        </p:txBody>
      </p:sp>
    </p:spTree>
    <p:extLst>
      <p:ext uri="{BB962C8B-B14F-4D97-AF65-F5344CB8AC3E}">
        <p14:creationId xmlns:p14="http://schemas.microsoft.com/office/powerpoint/2010/main" val="297570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002C5-2F7B-462A-87D6-A3F3B444B69A}" type="datetimeFigureOut">
              <a:rPr lang="en-US" smtClean="0"/>
              <a:t>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D3E2E-154D-4560-B435-7F124C5BED9E}" type="slidenum">
              <a:rPr lang="en-US" smtClean="0"/>
              <a:t>‹#›</a:t>
            </a:fld>
            <a:endParaRPr lang="en-US"/>
          </a:p>
        </p:txBody>
      </p:sp>
    </p:spTree>
    <p:extLst>
      <p:ext uri="{BB962C8B-B14F-4D97-AF65-F5344CB8AC3E}">
        <p14:creationId xmlns:p14="http://schemas.microsoft.com/office/powerpoint/2010/main" val="273888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7002C5-2F7B-462A-87D6-A3F3B444B69A}" type="datetimeFigureOut">
              <a:rPr lang="en-US" smtClean="0"/>
              <a:t>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D3E2E-154D-4560-B435-7F124C5BED9E}" type="slidenum">
              <a:rPr lang="en-US" smtClean="0"/>
              <a:t>‹#›</a:t>
            </a:fld>
            <a:endParaRPr lang="en-US"/>
          </a:p>
        </p:txBody>
      </p:sp>
    </p:spTree>
    <p:extLst>
      <p:ext uri="{BB962C8B-B14F-4D97-AF65-F5344CB8AC3E}">
        <p14:creationId xmlns:p14="http://schemas.microsoft.com/office/powerpoint/2010/main" val="118690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7002C5-2F7B-462A-87D6-A3F3B444B69A}" type="datetimeFigureOut">
              <a:rPr lang="en-US" smtClean="0"/>
              <a:t>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D3E2E-154D-4560-B435-7F124C5BED9E}" type="slidenum">
              <a:rPr lang="en-US" smtClean="0"/>
              <a:t>‹#›</a:t>
            </a:fld>
            <a:endParaRPr lang="en-US"/>
          </a:p>
        </p:txBody>
      </p:sp>
    </p:spTree>
    <p:extLst>
      <p:ext uri="{BB962C8B-B14F-4D97-AF65-F5344CB8AC3E}">
        <p14:creationId xmlns:p14="http://schemas.microsoft.com/office/powerpoint/2010/main" val="1317178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002C5-2F7B-462A-87D6-A3F3B444B69A}" type="datetimeFigureOut">
              <a:rPr lang="en-US" smtClean="0"/>
              <a:t>2/6/20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D3E2E-154D-4560-B435-7F124C5BED9E}" type="slidenum">
              <a:rPr lang="en-US" smtClean="0"/>
              <a:t>‹#›</a:t>
            </a:fld>
            <a:endParaRPr lang="en-US"/>
          </a:p>
        </p:txBody>
      </p:sp>
    </p:spTree>
    <p:extLst>
      <p:ext uri="{BB962C8B-B14F-4D97-AF65-F5344CB8AC3E}">
        <p14:creationId xmlns:p14="http://schemas.microsoft.com/office/powerpoint/2010/main" val="2975385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3.wdp"/><Relationship Id="rId4" Type="http://schemas.openxmlformats.org/officeDocument/2006/relationships/image" Target="../media/image21.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0.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hyperlink" Target="https://www.king5.com/article/news/local/burien-police-frustrated-by-denied-booking-for-alleged-teen-gang-member/281-598163857" TargetMode="External"/><Relationship Id="rId2" Type="http://schemas.openxmlformats.org/officeDocument/2006/relationships/hyperlink" Target="https://q13fox.com/2018/09/25/why-did-youth-jail-refuse-to-book-suspected-teen-gang-member-found-in-car-with-guns/"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hyperlink" Target="https://www.nytimes.com/interactive/2018/upshot/election-2016-voting-precinct-maps.html?module=inline"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09150" y="3643809"/>
            <a:ext cx="1420582" cy="369332"/>
          </a:xfrm>
          <a:prstGeom prst="rect">
            <a:avLst/>
          </a:prstGeom>
        </p:spPr>
        <p:txBody>
          <a:bodyPr wrap="none">
            <a:spAutoFit/>
          </a:bodyPr>
          <a:lstStyle/>
          <a:p>
            <a:r>
              <a:rPr lang="en-US" b="1" dirty="0"/>
              <a:t>Aug. 1, 2019 </a:t>
            </a:r>
          </a:p>
        </p:txBody>
      </p:sp>
      <p:pic>
        <p:nvPicPr>
          <p:cNvPr id="2050" name="Picture 2" descr="Image result for press conference with lots of reporters and microphone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2000"/>
                    </a14:imgEffect>
                  </a14:imgLayer>
                </a14:imgProps>
              </a:ext>
              <a:ext uri="{28A0092B-C50C-407E-A947-70E740481C1C}">
                <a14:useLocalDpi xmlns:a14="http://schemas.microsoft.com/office/drawing/2010/main" val="0"/>
              </a:ext>
            </a:extLst>
          </a:blip>
          <a:srcRect/>
          <a:stretch>
            <a:fillRect/>
          </a:stretch>
        </p:blipFill>
        <p:spPr bwMode="auto">
          <a:xfrm>
            <a:off x="2567354" y="2050288"/>
            <a:ext cx="6197576" cy="4134668"/>
          </a:xfrm>
          <a:prstGeom prst="rect">
            <a:avLst/>
          </a:prstGeom>
          <a:blipFill dpi="0" rotWithShape="1">
            <a:blip r:embed="rId4">
              <a:alphaModFix amt="48000"/>
            </a:blip>
            <a:srcRect/>
            <a:stretch>
              <a:fillRect/>
            </a:stretch>
          </a:blipFill>
        </p:spPr>
      </p:pic>
      <p:sp>
        <p:nvSpPr>
          <p:cNvPr id="8" name="TextBox 7"/>
          <p:cNvSpPr txBox="1"/>
          <p:nvPr/>
        </p:nvSpPr>
        <p:spPr>
          <a:xfrm>
            <a:off x="1443568" y="497156"/>
            <a:ext cx="8683519" cy="2123658"/>
          </a:xfrm>
          <a:prstGeom prst="rect">
            <a:avLst/>
          </a:prstGeom>
          <a:noFill/>
        </p:spPr>
        <p:txBody>
          <a:bodyPr wrap="square" rtlCol="0">
            <a:spAutoFit/>
          </a:bodyPr>
          <a:lstStyle/>
          <a:p>
            <a:pPr algn="ctr"/>
            <a:r>
              <a:rPr lang="en-US" sz="4400" b="1" dirty="0">
                <a:latin typeface="Arial" panose="020B0604020202020204" pitchFamily="34" charset="0"/>
                <a:ea typeface="Microsoft JhengHei Light" panose="020B0304030504040204" pitchFamily="34" charset="-120"/>
                <a:cs typeface="Arial" panose="020B0604020202020204" pitchFamily="34" charset="0"/>
              </a:rPr>
              <a:t>King County Superior Court </a:t>
            </a:r>
          </a:p>
          <a:p>
            <a:pPr algn="ctr"/>
            <a:r>
              <a:rPr lang="en-US" sz="4400" b="1" dirty="0">
                <a:latin typeface="Arial" panose="020B0604020202020204" pitchFamily="34" charset="0"/>
                <a:ea typeface="Microsoft JhengHei Light" panose="020B0304030504040204" pitchFamily="34" charset="-120"/>
                <a:cs typeface="Arial" panose="020B0604020202020204" pitchFamily="34" charset="0"/>
              </a:rPr>
              <a:t>Media Training</a:t>
            </a:r>
          </a:p>
          <a:p>
            <a:endParaRPr lang="en-US" sz="4400" dirty="0"/>
          </a:p>
        </p:txBody>
      </p:sp>
      <p:pic>
        <p:nvPicPr>
          <p:cNvPr id="3" name="Picture 2">
            <a:extLst>
              <a:ext uri="{FF2B5EF4-FFF2-40B4-BE49-F238E27FC236}">
                <a16:creationId xmlns:a16="http://schemas.microsoft.com/office/drawing/2014/main" id="{9CA9CD8A-E565-485B-97C3-EF7E6A6417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1170" y="4237187"/>
            <a:ext cx="2167932" cy="497420"/>
          </a:xfrm>
          <a:prstGeom prst="rect">
            <a:avLst/>
          </a:prstGeom>
        </p:spPr>
      </p:pic>
    </p:spTree>
    <p:extLst>
      <p:ext uri="{BB962C8B-B14F-4D97-AF65-F5344CB8AC3E}">
        <p14:creationId xmlns:p14="http://schemas.microsoft.com/office/powerpoint/2010/main" val="3190377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Image result for pro tip icon"/>
          <p:cNvSpPr>
            <a:spLocks noChangeAspect="1" noChangeArrowheads="1"/>
          </p:cNvSpPr>
          <p:nvPr/>
        </p:nvSpPr>
        <p:spPr bwMode="auto">
          <a:xfrm>
            <a:off x="155574" y="-144463"/>
            <a:ext cx="3935779" cy="39357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pro tip icon"/>
          <p:cNvSpPr>
            <a:spLocks noChangeAspect="1" noChangeArrowheads="1"/>
          </p:cNvSpPr>
          <p:nvPr/>
        </p:nvSpPr>
        <p:spPr bwMode="auto">
          <a:xfrm>
            <a:off x="1971063" y="1823433"/>
            <a:ext cx="1341794" cy="13417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pro tip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740862" y="1381155"/>
            <a:ext cx="10709564" cy="3908762"/>
          </a:xfrm>
          <a:prstGeom prst="rect">
            <a:avLst/>
          </a:prstGeom>
          <a:noFill/>
        </p:spPr>
        <p:txBody>
          <a:bodyPr wrap="square" rtlCol="0">
            <a:spAutoFit/>
          </a:bodyPr>
          <a:lstStyle/>
          <a:p>
            <a:pPr algn="ctr"/>
            <a:r>
              <a:rPr lang="en-US" sz="4400" b="1" dirty="0">
                <a:latin typeface="Arial" panose="020B0604020202020204" pitchFamily="34" charset="0"/>
                <a:ea typeface="Microsoft JhengHei Light" panose="020B0304030504040204" pitchFamily="34" charset="-120"/>
                <a:cs typeface="Arial" panose="020B0604020202020204" pitchFamily="34" charset="0"/>
              </a:rPr>
              <a:t>Good stories</a:t>
            </a:r>
          </a:p>
          <a:p>
            <a:pPr algn="ctr"/>
            <a:endParaRPr lang="en-US" sz="4000" b="1" u="sng" dirty="0">
              <a:latin typeface="Arial" panose="020B0604020202020204" pitchFamily="34" charset="0"/>
              <a:ea typeface="Microsoft JhengHei Light" panose="020B0304030504040204" pitchFamily="34" charset="-120"/>
              <a:cs typeface="Arial" panose="020B0604020202020204" pitchFamily="34" charset="0"/>
            </a:endParaRPr>
          </a:p>
          <a:p>
            <a:pPr algn="ctr"/>
            <a:endParaRPr lang="en-US" sz="4000" b="1" u="sng" dirty="0">
              <a:latin typeface="Arial" panose="020B0604020202020204" pitchFamily="34" charset="0"/>
              <a:ea typeface="Microsoft JhengHei Light" panose="020B0304030504040204" pitchFamily="34" charset="-120"/>
              <a:cs typeface="Arial" panose="020B0604020202020204" pitchFamily="34" charset="0"/>
            </a:endParaRPr>
          </a:p>
          <a:p>
            <a:pPr algn="ctr"/>
            <a:endParaRPr lang="en-US" sz="4000" b="1" u="sng" dirty="0">
              <a:latin typeface="Arial" panose="020B0604020202020204" pitchFamily="34" charset="0"/>
              <a:ea typeface="Microsoft JhengHei Light" panose="020B0304030504040204" pitchFamily="34" charset="-120"/>
              <a:cs typeface="Arial" panose="020B0604020202020204" pitchFamily="34" charset="0"/>
            </a:endParaRPr>
          </a:p>
          <a:p>
            <a:pPr algn="ctr"/>
            <a:r>
              <a:rPr lang="en-US" sz="4000" b="1" u="sng" dirty="0">
                <a:latin typeface="Arial" panose="020B0604020202020204" pitchFamily="34" charset="0"/>
                <a:ea typeface="Microsoft JhengHei Light" panose="020B0304030504040204" pitchFamily="34" charset="-120"/>
                <a:cs typeface="Arial" panose="020B0604020202020204" pitchFamily="34" charset="0"/>
              </a:rPr>
              <a:t> </a:t>
            </a:r>
          </a:p>
          <a:p>
            <a:pPr algn="ctr"/>
            <a:r>
              <a:rPr lang="en-US" sz="4400" b="1" dirty="0">
                <a:latin typeface="Arial" panose="020B0604020202020204" pitchFamily="34" charset="0"/>
                <a:ea typeface="Microsoft JhengHei Light" panose="020B0304030504040204" pitchFamily="34" charset="-120"/>
                <a:cs typeface="Arial" panose="020B0604020202020204" pitchFamily="34" charset="0"/>
              </a:rPr>
              <a:t>Key messages </a:t>
            </a:r>
          </a:p>
        </p:txBody>
      </p:sp>
      <p:pic>
        <p:nvPicPr>
          <p:cNvPr id="8194" name="Picture 2" descr="Image result for ampers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770" y="2302663"/>
            <a:ext cx="1989748" cy="206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035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Image result for pro tip icon"/>
          <p:cNvSpPr>
            <a:spLocks noChangeAspect="1" noChangeArrowheads="1"/>
          </p:cNvSpPr>
          <p:nvPr/>
        </p:nvSpPr>
        <p:spPr bwMode="auto">
          <a:xfrm>
            <a:off x="155574" y="-144463"/>
            <a:ext cx="3935779" cy="39357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pro tip icon"/>
          <p:cNvSpPr>
            <a:spLocks noChangeAspect="1" noChangeArrowheads="1"/>
          </p:cNvSpPr>
          <p:nvPr/>
        </p:nvSpPr>
        <p:spPr bwMode="auto">
          <a:xfrm>
            <a:off x="1971063" y="1823433"/>
            <a:ext cx="1341794" cy="13417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pro tip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892855" y="807351"/>
            <a:ext cx="10709564" cy="707886"/>
          </a:xfrm>
          <a:prstGeom prst="rect">
            <a:avLst/>
          </a:prstGeom>
          <a:noFill/>
        </p:spPr>
        <p:txBody>
          <a:bodyPr wrap="square" rtlCol="0">
            <a:spAutoFit/>
          </a:bodyPr>
          <a:lstStyle/>
          <a:p>
            <a:pPr algn="ctr"/>
            <a:r>
              <a:rPr lang="en-US" sz="4000" b="1" u="sng" dirty="0">
                <a:latin typeface="Arial" panose="020B0604020202020204" pitchFamily="34" charset="0"/>
                <a:ea typeface="Microsoft JhengHei Light" panose="020B0304030504040204" pitchFamily="34" charset="-120"/>
                <a:cs typeface="Arial" panose="020B0604020202020204" pitchFamily="34" charset="0"/>
              </a:rPr>
              <a:t>What makes a good story</a:t>
            </a:r>
          </a:p>
        </p:txBody>
      </p:sp>
      <p:pic>
        <p:nvPicPr>
          <p:cNvPr id="12" name="Picture 2" descr="Image result for emo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10" y="2157524"/>
            <a:ext cx="2767484" cy="26014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data ico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0586" y1="26563" x2="50586" y2="26563"/>
                        <a14:foregroundMark x1="76172" y1="61523" x2="76172" y2="61523"/>
                        <a14:foregroundMark x1="54883" y1="50391" x2="54883" y2="50391"/>
                        <a14:foregroundMark x1="35352" y1="65625" x2="35352" y2="65625"/>
                        <a14:foregroundMark x1="16602" y1="75195" x2="16602" y2="75195"/>
                      </a14:backgroundRemoval>
                    </a14:imgEffect>
                  </a14:imgLayer>
                </a14:imgProps>
              </a:ext>
              <a:ext uri="{28A0092B-C50C-407E-A947-70E740481C1C}">
                <a14:useLocalDpi xmlns:a14="http://schemas.microsoft.com/office/drawing/2010/main" val="0"/>
              </a:ext>
            </a:extLst>
          </a:blip>
          <a:srcRect/>
          <a:stretch>
            <a:fillRect/>
          </a:stretch>
        </p:blipFill>
        <p:spPr bwMode="auto">
          <a:xfrm>
            <a:off x="9119899" y="2090105"/>
            <a:ext cx="2449223" cy="24492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725" y="2298073"/>
            <a:ext cx="2241256" cy="22412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Related image"/>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203" b="97357" l="2703" r="94595">
                        <a14:foregroundMark x1="63063" y1="51101" x2="63063" y2="51101"/>
                        <a14:foregroundMark x1="69820" y1="46696" x2="69820" y2="46696"/>
                        <a14:foregroundMark x1="68018" y1="47137" x2="68018" y2="47137"/>
                        <a14:foregroundMark x1="65766" y1="47577" x2="65766" y2="47577"/>
                        <a14:foregroundMark x1="64414" y1="47577" x2="64414" y2="47577"/>
                        <a14:foregroundMark x1="62613" y1="46256" x2="62613" y2="46256"/>
                        <a14:foregroundMark x1="54505" y1="40969" x2="54505" y2="40969"/>
                        <a14:foregroundMark x1="42342" y1="40529" x2="42342" y2="40529"/>
                        <a14:foregroundMark x1="37387" y1="44934" x2="37387" y2="44934"/>
                        <a14:foregroundMark x1="34234" y1="47577" x2="32883" y2="50661"/>
                        <a14:foregroundMark x1="32883" y1="50661" x2="32883" y2="50661"/>
                        <a14:foregroundMark x1="47748" y1="46696" x2="47748" y2="46696"/>
                        <a14:foregroundMark x1="55856" y1="44493" x2="55856" y2="44493"/>
                        <a14:foregroundMark x1="83333" y1="22907" x2="83333" y2="22907"/>
                      </a14:backgroundRemoval>
                    </a14:imgEffect>
                  </a14:imgLayer>
                </a14:imgProps>
              </a:ext>
              <a:ext uri="{28A0092B-C50C-407E-A947-70E740481C1C}">
                <a14:useLocalDpi xmlns:a14="http://schemas.microsoft.com/office/drawing/2010/main" val="0"/>
              </a:ext>
            </a:extLst>
          </a:blip>
          <a:srcRect/>
          <a:stretch>
            <a:fillRect/>
          </a:stretch>
        </p:blipFill>
        <p:spPr bwMode="auto">
          <a:xfrm>
            <a:off x="6247637" y="2377153"/>
            <a:ext cx="2114550" cy="216217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52354" y="5007188"/>
            <a:ext cx="2554854" cy="954107"/>
          </a:xfrm>
          <a:prstGeom prst="rect">
            <a:avLst/>
          </a:prstGeom>
          <a:noFill/>
        </p:spPr>
        <p:txBody>
          <a:bodyPr wrap="square" rtlCol="0">
            <a:spAutoFit/>
          </a:bodyPr>
          <a:lstStyle/>
          <a:p>
            <a:r>
              <a:rPr lang="en-US" sz="2800" b="1" dirty="0"/>
              <a:t>Emotion </a:t>
            </a:r>
            <a:r>
              <a:rPr lang="en-US" sz="2800" b="1" i="1" dirty="0"/>
              <a:t>Connection  </a:t>
            </a:r>
          </a:p>
        </p:txBody>
      </p:sp>
      <p:sp>
        <p:nvSpPr>
          <p:cNvPr id="17" name="TextBox 16"/>
          <p:cNvSpPr txBox="1"/>
          <p:nvPr/>
        </p:nvSpPr>
        <p:spPr>
          <a:xfrm>
            <a:off x="3916522" y="4992794"/>
            <a:ext cx="2554855" cy="1815882"/>
          </a:xfrm>
          <a:prstGeom prst="rect">
            <a:avLst/>
          </a:prstGeom>
          <a:noFill/>
        </p:spPr>
        <p:txBody>
          <a:bodyPr wrap="square" rtlCol="0">
            <a:spAutoFit/>
          </a:bodyPr>
          <a:lstStyle/>
          <a:p>
            <a:r>
              <a:rPr lang="en-US" sz="2800" b="1" dirty="0"/>
              <a:t>Relevant</a:t>
            </a:r>
          </a:p>
          <a:p>
            <a:r>
              <a:rPr lang="en-US" sz="2800" b="1" i="1" dirty="0"/>
              <a:t>What is the news hook?  </a:t>
            </a:r>
            <a:r>
              <a:rPr lang="en-US" sz="2800" b="1" dirty="0"/>
              <a:t>	</a:t>
            </a:r>
          </a:p>
        </p:txBody>
      </p:sp>
      <p:sp>
        <p:nvSpPr>
          <p:cNvPr id="18" name="TextBox 17"/>
          <p:cNvSpPr txBox="1"/>
          <p:nvPr/>
        </p:nvSpPr>
        <p:spPr>
          <a:xfrm>
            <a:off x="6565045" y="4875049"/>
            <a:ext cx="2554854" cy="1384995"/>
          </a:xfrm>
          <a:prstGeom prst="rect">
            <a:avLst/>
          </a:prstGeom>
          <a:noFill/>
        </p:spPr>
        <p:txBody>
          <a:bodyPr wrap="square" rtlCol="0">
            <a:spAutoFit/>
          </a:bodyPr>
          <a:lstStyle/>
          <a:p>
            <a:r>
              <a:rPr lang="en-US" sz="2800" b="1" dirty="0"/>
              <a:t>Visual </a:t>
            </a:r>
          </a:p>
          <a:p>
            <a:r>
              <a:rPr lang="en-US" sz="2800" b="1" i="1" dirty="0"/>
              <a:t>Seeing is believing </a:t>
            </a:r>
          </a:p>
        </p:txBody>
      </p:sp>
      <p:sp>
        <p:nvSpPr>
          <p:cNvPr id="19" name="TextBox 18"/>
          <p:cNvSpPr txBox="1"/>
          <p:nvPr/>
        </p:nvSpPr>
        <p:spPr>
          <a:xfrm>
            <a:off x="8862647" y="4788559"/>
            <a:ext cx="3473938" cy="1815882"/>
          </a:xfrm>
          <a:prstGeom prst="rect">
            <a:avLst/>
          </a:prstGeom>
          <a:noFill/>
        </p:spPr>
        <p:txBody>
          <a:bodyPr wrap="square" rtlCol="0">
            <a:spAutoFit/>
          </a:bodyPr>
          <a:lstStyle/>
          <a:p>
            <a:r>
              <a:rPr lang="en-US" sz="2800" b="1" dirty="0"/>
              <a:t>Facts/data </a:t>
            </a:r>
          </a:p>
          <a:p>
            <a:r>
              <a:rPr lang="en-US" sz="2800" b="1" i="1" dirty="0"/>
              <a:t>I can prove this with data that “we” have access to. </a:t>
            </a:r>
          </a:p>
        </p:txBody>
      </p:sp>
      <p:pic>
        <p:nvPicPr>
          <p:cNvPr id="21" name="Picture 10"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1171" y="2236014"/>
            <a:ext cx="2241256" cy="224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45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Image result for pro tip icon"/>
          <p:cNvSpPr>
            <a:spLocks noChangeAspect="1" noChangeArrowheads="1"/>
          </p:cNvSpPr>
          <p:nvPr/>
        </p:nvSpPr>
        <p:spPr bwMode="auto">
          <a:xfrm>
            <a:off x="155574" y="-144463"/>
            <a:ext cx="3935779" cy="39357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pro tip icon"/>
          <p:cNvSpPr>
            <a:spLocks noChangeAspect="1" noChangeArrowheads="1"/>
          </p:cNvSpPr>
          <p:nvPr/>
        </p:nvSpPr>
        <p:spPr bwMode="auto">
          <a:xfrm>
            <a:off x="1971063" y="1823433"/>
            <a:ext cx="1341794" cy="13417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pro tip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6" descr="Related imag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203" b="97357" l="2703" r="94595">
                        <a14:foregroundMark x1="63063" y1="51101" x2="63063" y2="51101"/>
                        <a14:foregroundMark x1="69820" y1="46696" x2="69820" y2="46696"/>
                        <a14:foregroundMark x1="68018" y1="47137" x2="68018" y2="47137"/>
                        <a14:foregroundMark x1="65766" y1="47577" x2="65766" y2="47577"/>
                        <a14:foregroundMark x1="64414" y1="47577" x2="64414" y2="47577"/>
                        <a14:foregroundMark x1="62613" y1="46256" x2="62613" y2="46256"/>
                        <a14:foregroundMark x1="54505" y1="40969" x2="54505" y2="40969"/>
                        <a14:foregroundMark x1="42342" y1="40529" x2="42342" y2="40529"/>
                        <a14:foregroundMark x1="37387" y1="44934" x2="37387" y2="44934"/>
                        <a14:foregroundMark x1="34234" y1="47577" x2="32883" y2="50661"/>
                        <a14:foregroundMark x1="32883" y1="50661" x2="32883" y2="50661"/>
                        <a14:foregroundMark x1="47748" y1="46696" x2="47748" y2="46696"/>
                        <a14:foregroundMark x1="55856" y1="44493" x2="55856" y2="44493"/>
                        <a14:foregroundMark x1="83333" y1="22907" x2="83333" y2="22907"/>
                      </a14:backgroundRemoval>
                    </a14:imgEffect>
                  </a14:imgLayer>
                </a14:imgProps>
              </a:ext>
              <a:ext uri="{28A0092B-C50C-407E-A947-70E740481C1C}">
                <a14:useLocalDpi xmlns:a14="http://schemas.microsoft.com/office/drawing/2010/main" val="0"/>
              </a:ext>
            </a:extLst>
          </a:blip>
          <a:srcRect/>
          <a:stretch>
            <a:fillRect/>
          </a:stretch>
        </p:blipFill>
        <p:spPr bwMode="auto">
          <a:xfrm>
            <a:off x="6422671" y="1869005"/>
            <a:ext cx="2114550" cy="21621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emotion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1584835"/>
            <a:ext cx="2767484" cy="26014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3275" y="1696175"/>
            <a:ext cx="2241256" cy="22412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data icon"/>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50586" y1="26563" x2="50586" y2="26563"/>
                        <a14:foregroundMark x1="76172" y1="61523" x2="76172" y2="61523"/>
                        <a14:foregroundMark x1="54883" y1="50391" x2="54883" y2="50391"/>
                        <a14:foregroundMark x1="35352" y1="65625" x2="35352" y2="65625"/>
                        <a14:foregroundMark x1="16602" y1="75195" x2="16602" y2="75195"/>
                      </a14:backgroundRemoval>
                    </a14:imgEffect>
                  </a14:imgLayer>
                </a14:imgProps>
              </a:ext>
              <a:ext uri="{28A0092B-C50C-407E-A947-70E740481C1C}">
                <a14:useLocalDpi xmlns:a14="http://schemas.microsoft.com/office/drawing/2010/main" val="0"/>
              </a:ext>
            </a:extLst>
          </a:blip>
          <a:srcRect/>
          <a:stretch>
            <a:fillRect/>
          </a:stretch>
        </p:blipFill>
        <p:spPr bwMode="auto">
          <a:xfrm>
            <a:off x="9269343" y="1581957"/>
            <a:ext cx="2449223" cy="244922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73005" y="4266143"/>
            <a:ext cx="2554854" cy="1569660"/>
          </a:xfrm>
          <a:prstGeom prst="rect">
            <a:avLst/>
          </a:prstGeom>
          <a:noFill/>
        </p:spPr>
        <p:txBody>
          <a:bodyPr wrap="square" rtlCol="0">
            <a:spAutoFit/>
          </a:bodyPr>
          <a:lstStyle/>
          <a:p>
            <a:r>
              <a:rPr lang="en-US" sz="2800" b="1" dirty="0"/>
              <a:t>Emotional</a:t>
            </a:r>
          </a:p>
          <a:p>
            <a:endParaRPr lang="en-US" sz="2800" b="1" dirty="0"/>
          </a:p>
          <a:p>
            <a:r>
              <a:rPr lang="en-US" sz="2000" b="1" dirty="0"/>
              <a:t>The police chief was mad! </a:t>
            </a:r>
          </a:p>
        </p:txBody>
      </p:sp>
      <p:sp>
        <p:nvSpPr>
          <p:cNvPr id="17" name="TextBox 16"/>
          <p:cNvSpPr txBox="1"/>
          <p:nvPr/>
        </p:nvSpPr>
        <p:spPr>
          <a:xfrm>
            <a:off x="3867817" y="4266143"/>
            <a:ext cx="2554854" cy="1938992"/>
          </a:xfrm>
          <a:prstGeom prst="rect">
            <a:avLst/>
          </a:prstGeom>
          <a:noFill/>
        </p:spPr>
        <p:txBody>
          <a:bodyPr wrap="square" rtlCol="0">
            <a:spAutoFit/>
          </a:bodyPr>
          <a:lstStyle/>
          <a:p>
            <a:r>
              <a:rPr lang="en-US" sz="2800" b="1" dirty="0"/>
              <a:t>Relevant </a:t>
            </a:r>
          </a:p>
          <a:p>
            <a:endParaRPr lang="en-US" sz="2800" b="1" dirty="0"/>
          </a:p>
          <a:p>
            <a:r>
              <a:rPr lang="en-US" b="1" dirty="0"/>
              <a:t>The arrest just happened and there’s been a lot of crime in Burien </a:t>
            </a:r>
            <a:r>
              <a:rPr lang="en-US" sz="2800" b="1" dirty="0"/>
              <a:t>	</a:t>
            </a:r>
          </a:p>
        </p:txBody>
      </p:sp>
      <p:sp>
        <p:nvSpPr>
          <p:cNvPr id="18" name="TextBox 17"/>
          <p:cNvSpPr txBox="1"/>
          <p:nvPr/>
        </p:nvSpPr>
        <p:spPr>
          <a:xfrm>
            <a:off x="6860791" y="4269779"/>
            <a:ext cx="2048747" cy="1631216"/>
          </a:xfrm>
          <a:prstGeom prst="rect">
            <a:avLst/>
          </a:prstGeom>
          <a:noFill/>
        </p:spPr>
        <p:txBody>
          <a:bodyPr wrap="square" rtlCol="0">
            <a:spAutoFit/>
          </a:bodyPr>
          <a:lstStyle/>
          <a:p>
            <a:r>
              <a:rPr lang="en-US" sz="2800" b="1" dirty="0"/>
              <a:t>Visual</a:t>
            </a:r>
          </a:p>
          <a:p>
            <a:endParaRPr lang="en-US" b="1" dirty="0"/>
          </a:p>
          <a:p>
            <a:r>
              <a:rPr lang="en-US" b="1" dirty="0"/>
              <a:t>We had police cars and the police chief being mad  </a:t>
            </a:r>
            <a:r>
              <a:rPr lang="en-US" b="1" dirty="0">
                <a:solidFill>
                  <a:schemeClr val="bg1"/>
                </a:solidFill>
              </a:rPr>
              <a:t> </a:t>
            </a:r>
          </a:p>
        </p:txBody>
      </p:sp>
      <p:sp>
        <p:nvSpPr>
          <p:cNvPr id="19" name="TextBox 18"/>
          <p:cNvSpPr txBox="1"/>
          <p:nvPr/>
        </p:nvSpPr>
        <p:spPr>
          <a:xfrm>
            <a:off x="9544599" y="4269779"/>
            <a:ext cx="2554854" cy="523220"/>
          </a:xfrm>
          <a:prstGeom prst="rect">
            <a:avLst/>
          </a:prstGeom>
          <a:noFill/>
        </p:spPr>
        <p:txBody>
          <a:bodyPr wrap="square" rtlCol="0">
            <a:spAutoFit/>
          </a:bodyPr>
          <a:lstStyle/>
          <a:p>
            <a:r>
              <a:rPr lang="en-US" sz="2800" b="1" dirty="0"/>
              <a:t>Facts/data </a:t>
            </a:r>
          </a:p>
        </p:txBody>
      </p:sp>
      <p:sp>
        <p:nvSpPr>
          <p:cNvPr id="20" name="TextBox 19"/>
          <p:cNvSpPr txBox="1"/>
          <p:nvPr/>
        </p:nvSpPr>
        <p:spPr>
          <a:xfrm>
            <a:off x="741218" y="402135"/>
            <a:ext cx="10709564" cy="707886"/>
          </a:xfrm>
          <a:prstGeom prst="rect">
            <a:avLst/>
          </a:prstGeom>
          <a:noFill/>
        </p:spPr>
        <p:txBody>
          <a:bodyPr wrap="square" rtlCol="0">
            <a:spAutoFit/>
          </a:bodyPr>
          <a:lstStyle/>
          <a:p>
            <a:pPr algn="ctr"/>
            <a:r>
              <a:rPr lang="en-US" sz="4000" b="1" u="sng" dirty="0">
                <a:latin typeface="Arial" panose="020B0604020202020204" pitchFamily="34" charset="0"/>
                <a:ea typeface="Microsoft JhengHei Light" panose="020B0304030504040204" pitchFamily="34" charset="-120"/>
                <a:cs typeface="Arial" panose="020B0604020202020204" pitchFamily="34" charset="0"/>
              </a:rPr>
              <a:t>Burien story </a:t>
            </a:r>
          </a:p>
        </p:txBody>
      </p:sp>
    </p:spTree>
    <p:extLst>
      <p:ext uri="{BB962C8B-B14F-4D97-AF65-F5344CB8AC3E}">
        <p14:creationId xmlns:p14="http://schemas.microsoft.com/office/powerpoint/2010/main" val="506019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Image result for pro tip icon"/>
          <p:cNvSpPr>
            <a:spLocks noChangeAspect="1" noChangeArrowheads="1"/>
          </p:cNvSpPr>
          <p:nvPr/>
        </p:nvSpPr>
        <p:spPr bwMode="auto">
          <a:xfrm>
            <a:off x="155574" y="-144463"/>
            <a:ext cx="3935779" cy="39357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pro tip icon"/>
          <p:cNvSpPr>
            <a:spLocks noChangeAspect="1" noChangeArrowheads="1"/>
          </p:cNvSpPr>
          <p:nvPr/>
        </p:nvSpPr>
        <p:spPr bwMode="auto">
          <a:xfrm>
            <a:off x="1971063" y="1823433"/>
            <a:ext cx="1341794" cy="13417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pro tip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741218" y="843392"/>
            <a:ext cx="10709564" cy="707886"/>
          </a:xfrm>
          <a:prstGeom prst="rect">
            <a:avLst/>
          </a:prstGeom>
          <a:noFill/>
        </p:spPr>
        <p:txBody>
          <a:bodyPr wrap="square" rtlCol="0">
            <a:spAutoFit/>
          </a:bodyPr>
          <a:lstStyle/>
          <a:p>
            <a:pPr algn="ctr"/>
            <a:r>
              <a:rPr lang="en-US" sz="4000" b="1" u="sng" dirty="0">
                <a:latin typeface="Arial" panose="020B0604020202020204" pitchFamily="34" charset="0"/>
                <a:ea typeface="Microsoft JhengHei Light" panose="020B0304030504040204" pitchFamily="34" charset="-120"/>
                <a:cs typeface="Arial" panose="020B0604020202020204" pitchFamily="34" charset="0"/>
              </a:rPr>
              <a:t>What are “key messages” </a:t>
            </a:r>
          </a:p>
        </p:txBody>
      </p:sp>
      <p:pic>
        <p:nvPicPr>
          <p:cNvPr id="13" name="Picture 2" descr="Image result for key messages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708" y="2818457"/>
            <a:ext cx="3810000" cy="17131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ular Callout 1"/>
          <p:cNvSpPr/>
          <p:nvPr/>
        </p:nvSpPr>
        <p:spPr>
          <a:xfrm>
            <a:off x="1233586" y="1823433"/>
            <a:ext cx="5882321" cy="4227112"/>
          </a:xfrm>
          <a:prstGeom prst="wedgeRectCallout">
            <a:avLst>
              <a:gd name="adj1" fmla="val -20611"/>
              <a:gd name="adj2" fmla="val 6804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A “key message” influences public discussion about us and our work. </a:t>
            </a:r>
          </a:p>
          <a:p>
            <a:endParaRPr lang="en-US" sz="2800" b="1" dirty="0"/>
          </a:p>
          <a:p>
            <a:r>
              <a:rPr lang="en-US" sz="2800" b="1" dirty="0"/>
              <a:t>It answers the question: </a:t>
            </a:r>
          </a:p>
          <a:p>
            <a:endParaRPr lang="en-US" sz="2800" b="1" dirty="0"/>
          </a:p>
          <a:p>
            <a:r>
              <a:rPr lang="en-US" sz="2800" b="1" dirty="0"/>
              <a:t>If there are one or two things we want people to know at the end of this interview, it is…. </a:t>
            </a:r>
          </a:p>
        </p:txBody>
      </p:sp>
    </p:spTree>
    <p:extLst>
      <p:ext uri="{BB962C8B-B14F-4D97-AF65-F5344CB8AC3E}">
        <p14:creationId xmlns:p14="http://schemas.microsoft.com/office/powerpoint/2010/main" val="4191732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Image result for pro tip icon"/>
          <p:cNvSpPr>
            <a:spLocks noChangeAspect="1" noChangeArrowheads="1"/>
          </p:cNvSpPr>
          <p:nvPr/>
        </p:nvSpPr>
        <p:spPr bwMode="auto">
          <a:xfrm>
            <a:off x="155574" y="-144463"/>
            <a:ext cx="3935779" cy="39357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pro tip icon"/>
          <p:cNvSpPr>
            <a:spLocks noChangeAspect="1" noChangeArrowheads="1"/>
          </p:cNvSpPr>
          <p:nvPr/>
        </p:nvSpPr>
        <p:spPr bwMode="auto">
          <a:xfrm>
            <a:off x="1971063" y="1823433"/>
            <a:ext cx="1341794" cy="13417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pro tip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729495" y="883284"/>
            <a:ext cx="10709564" cy="707886"/>
          </a:xfrm>
          <a:prstGeom prst="rect">
            <a:avLst/>
          </a:prstGeom>
          <a:noFill/>
        </p:spPr>
        <p:txBody>
          <a:bodyPr wrap="square" rtlCol="0">
            <a:spAutoFit/>
          </a:bodyPr>
          <a:lstStyle/>
          <a:p>
            <a:pPr algn="ctr"/>
            <a:r>
              <a:rPr lang="en-US" sz="4000" b="1" u="sng" dirty="0">
                <a:latin typeface="Arial" panose="020B0604020202020204" pitchFamily="34" charset="0"/>
                <a:ea typeface="Microsoft JhengHei Light" panose="020B0304030504040204" pitchFamily="34" charset="-120"/>
                <a:cs typeface="Arial" panose="020B0604020202020204" pitchFamily="34" charset="0"/>
              </a:rPr>
              <a:t>How to develop  “key messages” </a:t>
            </a:r>
          </a:p>
        </p:txBody>
      </p:sp>
      <p:sp>
        <p:nvSpPr>
          <p:cNvPr id="13" name="TextBox 12"/>
          <p:cNvSpPr txBox="1"/>
          <p:nvPr/>
        </p:nvSpPr>
        <p:spPr>
          <a:xfrm>
            <a:off x="7419364" y="2136338"/>
            <a:ext cx="4869940" cy="2585323"/>
          </a:xfrm>
          <a:prstGeom prst="rect">
            <a:avLst/>
          </a:prstGeom>
          <a:noFill/>
        </p:spPr>
        <p:txBody>
          <a:bodyPr wrap="square" rtlCol="0">
            <a:spAutoFit/>
          </a:bodyPr>
          <a:lstStyle/>
          <a:p>
            <a:endParaRPr lang="en-US" sz="2400" dirty="0"/>
          </a:p>
          <a:p>
            <a:r>
              <a:rPr lang="en-US" sz="2400" dirty="0">
                <a:latin typeface="Garamond" panose="02020404030301010803" pitchFamily="18" charset="0"/>
              </a:rPr>
              <a:t>For example…. </a:t>
            </a:r>
          </a:p>
          <a:p>
            <a:r>
              <a:rPr lang="en-US" sz="2400" dirty="0">
                <a:latin typeface="Garamond" panose="02020404030301010803" pitchFamily="18" charset="0"/>
              </a:rPr>
              <a:t>	Jury recruitment </a:t>
            </a:r>
          </a:p>
          <a:p>
            <a:r>
              <a:rPr lang="en-US" sz="2400" dirty="0">
                <a:latin typeface="Garamond" panose="02020404030301010803" pitchFamily="18" charset="0"/>
              </a:rPr>
              <a:t>	Bail reform </a:t>
            </a:r>
          </a:p>
          <a:p>
            <a:r>
              <a:rPr lang="en-US" sz="2400" dirty="0">
                <a:latin typeface="Garamond" panose="02020404030301010803" pitchFamily="18" charset="0"/>
              </a:rPr>
              <a:t>	Community action boards  	Juvenile justice </a:t>
            </a:r>
          </a:p>
          <a:p>
            <a:endParaRPr lang="en-US" dirty="0"/>
          </a:p>
        </p:txBody>
      </p:sp>
      <p:sp>
        <p:nvSpPr>
          <p:cNvPr id="2" name="Rounded Rectangular Callout 1"/>
          <p:cNvSpPr/>
          <p:nvPr/>
        </p:nvSpPr>
        <p:spPr>
          <a:xfrm>
            <a:off x="460374" y="2031768"/>
            <a:ext cx="6163163" cy="3751385"/>
          </a:xfrm>
          <a:prstGeom prst="wedgeRoundRectCallout">
            <a:avLst>
              <a:gd name="adj1" fmla="val 62687"/>
              <a:gd name="adj2" fmla="val -30937"/>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dirty="0"/>
              <a:t>What do we want people to  know?</a:t>
            </a:r>
          </a:p>
          <a:p>
            <a:pPr marL="285750" indent="-285750">
              <a:buFont typeface="Arial" panose="020B0604020202020204" pitchFamily="34" charset="0"/>
              <a:buChar char="•"/>
            </a:pPr>
            <a:r>
              <a:rPr lang="en-US" sz="2800" dirty="0"/>
              <a:t>What do we want people to do with that information?</a:t>
            </a:r>
          </a:p>
          <a:p>
            <a:pPr marL="285750" indent="-285750">
              <a:buFont typeface="Arial" panose="020B0604020202020204" pitchFamily="34" charset="0"/>
              <a:buChar char="•"/>
            </a:pPr>
            <a:r>
              <a:rPr lang="en-US" sz="2800" dirty="0"/>
              <a:t>Why is it important now?</a:t>
            </a:r>
          </a:p>
          <a:p>
            <a:pPr marL="285750" indent="-285750">
              <a:buFont typeface="Arial" panose="020B0604020202020204" pitchFamily="34" charset="0"/>
              <a:buChar char="•"/>
            </a:pPr>
            <a:r>
              <a:rPr lang="en-US" sz="2800" dirty="0"/>
              <a:t>What happens if they don’t know his information?</a:t>
            </a:r>
          </a:p>
        </p:txBody>
      </p:sp>
    </p:spTree>
    <p:extLst>
      <p:ext uri="{BB962C8B-B14F-4D97-AF65-F5344CB8AC3E}">
        <p14:creationId xmlns:p14="http://schemas.microsoft.com/office/powerpoint/2010/main" val="2984276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Image result for pro tip icon"/>
          <p:cNvSpPr>
            <a:spLocks noChangeAspect="1" noChangeArrowheads="1"/>
          </p:cNvSpPr>
          <p:nvPr/>
        </p:nvSpPr>
        <p:spPr bwMode="auto">
          <a:xfrm>
            <a:off x="155574" y="-144463"/>
            <a:ext cx="3935779" cy="39357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pro tip icon"/>
          <p:cNvSpPr>
            <a:spLocks noChangeAspect="1" noChangeArrowheads="1"/>
          </p:cNvSpPr>
          <p:nvPr/>
        </p:nvSpPr>
        <p:spPr bwMode="auto">
          <a:xfrm>
            <a:off x="1971063" y="1823433"/>
            <a:ext cx="1341794" cy="13417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pro tip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1304014" y="2494332"/>
            <a:ext cx="6843525" cy="1815882"/>
          </a:xfrm>
          <a:prstGeom prst="rect">
            <a:avLst/>
          </a:prstGeom>
          <a:noFill/>
          <a:ln w="95250">
            <a:noFill/>
          </a:ln>
        </p:spPr>
        <p:txBody>
          <a:bodyPr wrap="square" rtlCol="0">
            <a:spAutoFit/>
          </a:bodyPr>
          <a:lstStyle/>
          <a:p>
            <a:pPr marL="285750" indent="-285750">
              <a:buFont typeface="Arial" panose="020B0604020202020204" pitchFamily="34" charset="0"/>
              <a:buChar char="•"/>
            </a:pPr>
            <a:r>
              <a:rPr lang="en-US" sz="2800" i="1" dirty="0"/>
              <a:t>Start and end EVERY INTERVIEW with your two key messages </a:t>
            </a:r>
          </a:p>
          <a:p>
            <a:pPr marL="285750" indent="-285750">
              <a:buFont typeface="Arial" panose="020B0604020202020204" pitchFamily="34" charset="0"/>
              <a:buChar char="•"/>
            </a:pPr>
            <a:r>
              <a:rPr lang="en-US" sz="2800" i="1" dirty="0"/>
              <a:t>When they ask, “Is there anything else you’d like to add?” YES! Your key messages.</a:t>
            </a:r>
          </a:p>
        </p:txBody>
      </p:sp>
      <p:pic>
        <p:nvPicPr>
          <p:cNvPr id="13" name="Picture 8" descr="http://chittagongit.com/images/tips-icon/tips-icon-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0469" y1="21556" x2="50469" y2="21556"/>
                        <a14:foregroundMark x1="61406" y1="28222" x2="61406" y2="28222"/>
                        <a14:foregroundMark x1="67344" y1="44000" x2="67344" y2="44000"/>
                        <a14:foregroundMark x1="62187" y1="60667" x2="62187" y2="60667"/>
                        <a14:foregroundMark x1="52656" y1="71556" x2="52656" y2="71556"/>
                        <a14:foregroundMark x1="39219" y1="60222" x2="39219" y2="60222"/>
                        <a14:foregroundMark x1="36250" y1="43778" x2="36250" y2="43778"/>
                        <a14:foregroundMark x1="40469" y1="30889" x2="40469" y2="30889"/>
                      </a14:backgroundRemoval>
                    </a14:imgEffect>
                  </a14:imgLayer>
                </a14:imgProps>
              </a:ext>
              <a:ext uri="{28A0092B-C50C-407E-A947-70E740481C1C}">
                <a14:useLocalDpi xmlns:a14="http://schemas.microsoft.com/office/drawing/2010/main" val="0"/>
              </a:ext>
            </a:extLst>
          </a:blip>
          <a:srcRect/>
          <a:stretch>
            <a:fillRect/>
          </a:stretch>
        </p:blipFill>
        <p:spPr bwMode="auto">
          <a:xfrm>
            <a:off x="6576646" y="1142228"/>
            <a:ext cx="6772763" cy="476209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019522" y="726729"/>
            <a:ext cx="2222083" cy="830997"/>
          </a:xfrm>
          <a:prstGeom prst="rect">
            <a:avLst/>
          </a:prstGeom>
        </p:spPr>
        <p:txBody>
          <a:bodyPr wrap="none">
            <a:spAutoFit/>
          </a:bodyPr>
          <a:lstStyle/>
          <a:p>
            <a:r>
              <a:rPr lang="en-US" sz="4800" b="1" i="1" dirty="0">
                <a:solidFill>
                  <a:srgbClr val="92D050"/>
                </a:solidFill>
              </a:rPr>
              <a:t>Pro tip! </a:t>
            </a:r>
          </a:p>
        </p:txBody>
      </p:sp>
    </p:spTree>
    <p:extLst>
      <p:ext uri="{BB962C8B-B14F-4D97-AF65-F5344CB8AC3E}">
        <p14:creationId xmlns:p14="http://schemas.microsoft.com/office/powerpoint/2010/main" val="1104590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Image result for pro tip icon"/>
          <p:cNvSpPr>
            <a:spLocks noChangeAspect="1" noChangeArrowheads="1"/>
          </p:cNvSpPr>
          <p:nvPr/>
        </p:nvSpPr>
        <p:spPr bwMode="auto">
          <a:xfrm>
            <a:off x="155574" y="-144463"/>
            <a:ext cx="3935779" cy="39357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pro tip icon"/>
          <p:cNvSpPr>
            <a:spLocks noChangeAspect="1" noChangeArrowheads="1"/>
          </p:cNvSpPr>
          <p:nvPr/>
        </p:nvSpPr>
        <p:spPr bwMode="auto">
          <a:xfrm>
            <a:off x="1971063" y="1823433"/>
            <a:ext cx="1341794" cy="13417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pro tip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617645" y="372786"/>
            <a:ext cx="10709564" cy="707886"/>
          </a:xfrm>
          <a:prstGeom prst="rect">
            <a:avLst/>
          </a:prstGeom>
          <a:noFill/>
        </p:spPr>
        <p:txBody>
          <a:bodyPr wrap="square" rtlCol="0">
            <a:spAutoFit/>
          </a:bodyPr>
          <a:lstStyle/>
          <a:p>
            <a:pPr algn="ctr"/>
            <a:r>
              <a:rPr lang="en-US" sz="4000" b="1" u="sng" dirty="0">
                <a:latin typeface="Arial" panose="020B0604020202020204" pitchFamily="34" charset="0"/>
                <a:ea typeface="Microsoft JhengHei Light" panose="020B0304030504040204" pitchFamily="34" charset="-120"/>
                <a:cs typeface="Arial" panose="020B0604020202020204" pitchFamily="34" charset="0"/>
              </a:rPr>
              <a:t>Review </a:t>
            </a:r>
          </a:p>
        </p:txBody>
      </p:sp>
      <p:sp>
        <p:nvSpPr>
          <p:cNvPr id="15" name="TextBox 14"/>
          <p:cNvSpPr txBox="1"/>
          <p:nvPr/>
        </p:nvSpPr>
        <p:spPr>
          <a:xfrm>
            <a:off x="1281420" y="1502703"/>
            <a:ext cx="8983428" cy="4893647"/>
          </a:xfrm>
          <a:prstGeom prst="rect">
            <a:avLst/>
          </a:prstGeom>
          <a:noFill/>
        </p:spPr>
        <p:txBody>
          <a:bodyPr wrap="square" rtlCol="0">
            <a:spAutoFit/>
          </a:bodyPr>
          <a:lstStyle/>
          <a:p>
            <a:r>
              <a:rPr lang="en-US" sz="2400" dirty="0">
                <a:solidFill>
                  <a:schemeClr val="accent1"/>
                </a:solidFill>
                <a:latin typeface="Corbel" panose="020B0503020204020204" pitchFamily="34" charset="0"/>
                <a:ea typeface="Verdana" panose="020B0604030504040204" pitchFamily="34" charset="0"/>
                <a:cs typeface="Arial" panose="020B0604020202020204" pitchFamily="34" charset="0"/>
              </a:rPr>
              <a:t>Who are you talking to and why are they calling you? </a:t>
            </a:r>
          </a:p>
          <a:p>
            <a:pPr marL="1200150" lvl="2" indent="-285750">
              <a:buFont typeface="Arial" panose="020B0604020202020204" pitchFamily="34" charset="0"/>
              <a:buChar char="•"/>
            </a:pPr>
            <a:r>
              <a:rPr lang="en-US" sz="2400" dirty="0">
                <a:latin typeface="Corbel" panose="020B0503020204020204" pitchFamily="34" charset="0"/>
                <a:ea typeface="Verdana" panose="020B0604030504040204" pitchFamily="34" charset="0"/>
                <a:cs typeface="Arial" panose="020B0604020202020204" pitchFamily="34" charset="0"/>
              </a:rPr>
              <a:t>What makes your story newsworthy</a:t>
            </a:r>
          </a:p>
          <a:p>
            <a:endParaRPr lang="en-US" sz="2400" dirty="0">
              <a:solidFill>
                <a:srgbClr val="92D050"/>
              </a:solidFill>
              <a:latin typeface="Corbel" panose="020B0503020204020204" pitchFamily="34" charset="0"/>
              <a:ea typeface="Verdana" panose="020B0604030504040204" pitchFamily="34" charset="0"/>
              <a:cs typeface="Arial" panose="020B0604020202020204" pitchFamily="34" charset="0"/>
            </a:endParaRPr>
          </a:p>
          <a:p>
            <a:r>
              <a:rPr lang="en-US" sz="2400" dirty="0">
                <a:solidFill>
                  <a:schemeClr val="accent1"/>
                </a:solidFill>
                <a:latin typeface="Corbel" panose="020B0503020204020204" pitchFamily="34" charset="0"/>
                <a:ea typeface="Verdana" panose="020B0604030504040204" pitchFamily="34" charset="0"/>
                <a:cs typeface="Arial" panose="020B0604020202020204" pitchFamily="34" charset="0"/>
              </a:rPr>
              <a:t>Can you do your job as the “face” of the court? </a:t>
            </a:r>
          </a:p>
          <a:p>
            <a:pPr marL="1200150" lvl="2" indent="-285750">
              <a:buFont typeface="Arial" panose="020B0604020202020204" pitchFamily="34" charset="0"/>
              <a:buChar char="•"/>
            </a:pPr>
            <a:r>
              <a:rPr lang="en-US" sz="2400" dirty="0">
                <a:latin typeface="Corbel" panose="020B0503020204020204" pitchFamily="34" charset="0"/>
                <a:ea typeface="Verdana" panose="020B0604030504040204" pitchFamily="34" charset="0"/>
                <a:cs typeface="Arial" panose="020B0604020202020204" pitchFamily="34" charset="0"/>
              </a:rPr>
              <a:t>Knowledgeable</a:t>
            </a:r>
          </a:p>
          <a:p>
            <a:pPr marL="1200150" lvl="2" indent="-285750">
              <a:buFont typeface="Arial" panose="020B0604020202020204" pitchFamily="34" charset="0"/>
              <a:buChar char="•"/>
            </a:pPr>
            <a:r>
              <a:rPr lang="en-US" sz="2400" dirty="0">
                <a:latin typeface="Corbel" panose="020B0503020204020204" pitchFamily="34" charset="0"/>
                <a:ea typeface="Verdana" panose="020B0604030504040204" pitchFamily="34" charset="0"/>
                <a:cs typeface="Arial" panose="020B0604020202020204" pitchFamily="34" charset="0"/>
              </a:rPr>
              <a:t>Credible</a:t>
            </a:r>
          </a:p>
          <a:p>
            <a:pPr marL="1200150" lvl="2" indent="-285750">
              <a:buFont typeface="Arial" panose="020B0604020202020204" pitchFamily="34" charset="0"/>
              <a:buChar char="•"/>
            </a:pPr>
            <a:r>
              <a:rPr lang="en-US" sz="2400" dirty="0">
                <a:latin typeface="Corbel" panose="020B0503020204020204" pitchFamily="34" charset="0"/>
                <a:ea typeface="Verdana" panose="020B0604030504040204" pitchFamily="34" charset="0"/>
                <a:cs typeface="Arial" panose="020B0604020202020204" pitchFamily="34" charset="0"/>
              </a:rPr>
              <a:t>Comfortable</a:t>
            </a:r>
          </a:p>
          <a:p>
            <a:pPr marL="1200150" lvl="2" indent="-285750">
              <a:buFont typeface="Arial" panose="020B0604020202020204" pitchFamily="34" charset="0"/>
              <a:buChar char="•"/>
            </a:pPr>
            <a:r>
              <a:rPr lang="en-US" sz="2400" dirty="0">
                <a:latin typeface="Corbel" panose="020B0503020204020204" pitchFamily="34" charset="0"/>
                <a:ea typeface="Verdana" panose="020B0604030504040204" pitchFamily="34" charset="0"/>
                <a:cs typeface="Arial" panose="020B0604020202020204" pitchFamily="34" charset="0"/>
              </a:rPr>
              <a:t>Available </a:t>
            </a:r>
          </a:p>
          <a:p>
            <a:pPr marL="1200150" lvl="2" indent="-285750">
              <a:buFont typeface="Arial" panose="020B0604020202020204" pitchFamily="34" charset="0"/>
              <a:buChar char="•"/>
            </a:pPr>
            <a:r>
              <a:rPr lang="en-US" sz="2400" dirty="0">
                <a:latin typeface="Corbel" panose="020B0503020204020204" pitchFamily="34" charset="0"/>
                <a:ea typeface="Verdana" panose="020B0604030504040204" pitchFamily="34" charset="0"/>
                <a:cs typeface="Arial" panose="020B0604020202020204" pitchFamily="34" charset="0"/>
              </a:rPr>
              <a:t>Understandable</a:t>
            </a:r>
          </a:p>
          <a:p>
            <a:pPr marL="1200150" lvl="2" indent="-285750">
              <a:buFont typeface="Arial" panose="020B0604020202020204" pitchFamily="34" charset="0"/>
              <a:buChar char="•"/>
            </a:pPr>
            <a:r>
              <a:rPr lang="en-US" sz="2400" dirty="0">
                <a:latin typeface="Corbel" panose="020B0503020204020204" pitchFamily="34" charset="0"/>
                <a:ea typeface="Verdana" panose="020B0604030504040204" pitchFamily="34" charset="0"/>
                <a:cs typeface="Arial" panose="020B0604020202020204" pitchFamily="34" charset="0"/>
              </a:rPr>
              <a:t>Useful </a:t>
            </a:r>
          </a:p>
          <a:p>
            <a:r>
              <a:rPr lang="en-US" sz="2400" dirty="0">
                <a:solidFill>
                  <a:schemeClr val="accent1"/>
                </a:solidFill>
                <a:latin typeface="Corbel" panose="020B0503020204020204" pitchFamily="34" charset="0"/>
                <a:ea typeface="Verdana" panose="020B0604030504040204" pitchFamily="34" charset="0"/>
                <a:cs typeface="Arial" panose="020B0604020202020204" pitchFamily="34" charset="0"/>
              </a:rPr>
              <a:t>Do you have the elements of a good story? </a:t>
            </a:r>
          </a:p>
          <a:p>
            <a:r>
              <a:rPr lang="en-US" sz="2400" dirty="0">
                <a:solidFill>
                  <a:srgbClr val="92D050"/>
                </a:solidFill>
                <a:latin typeface="Corbel" panose="020B0503020204020204" pitchFamily="34" charset="0"/>
                <a:ea typeface="Verdana" panose="020B0604030504040204" pitchFamily="34" charset="0"/>
                <a:cs typeface="Arial" panose="020B0604020202020204" pitchFamily="34" charset="0"/>
              </a:rPr>
              <a:t>	</a:t>
            </a:r>
            <a:r>
              <a:rPr lang="en-US" sz="2400" dirty="0">
                <a:latin typeface="Corbel" panose="020B0503020204020204" pitchFamily="34" charset="0"/>
                <a:ea typeface="Verdana" panose="020B0604030504040204" pitchFamily="34" charset="0"/>
                <a:cs typeface="Arial" panose="020B0604020202020204" pitchFamily="34" charset="0"/>
              </a:rPr>
              <a:t>Emotion, relevance, visual, data </a:t>
            </a:r>
          </a:p>
          <a:p>
            <a:r>
              <a:rPr lang="en-US" sz="2400" dirty="0">
                <a:solidFill>
                  <a:schemeClr val="accent1"/>
                </a:solidFill>
                <a:latin typeface="Corbel" panose="020B0503020204020204" pitchFamily="34" charset="0"/>
                <a:ea typeface="Verdana" panose="020B0604030504040204" pitchFamily="34" charset="0"/>
                <a:cs typeface="Arial" panose="020B0604020202020204" pitchFamily="34" charset="0"/>
              </a:rPr>
              <a:t>Do you have your key messages?</a:t>
            </a:r>
          </a:p>
        </p:txBody>
      </p:sp>
      <p:pic>
        <p:nvPicPr>
          <p:cNvPr id="16" name="Picture 2" descr="Image result for professional micro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991" y="2494332"/>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160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Image result for pro tip icon"/>
          <p:cNvSpPr>
            <a:spLocks noChangeAspect="1" noChangeArrowheads="1"/>
          </p:cNvSpPr>
          <p:nvPr/>
        </p:nvSpPr>
        <p:spPr bwMode="auto">
          <a:xfrm>
            <a:off x="155574" y="-144463"/>
            <a:ext cx="3935779" cy="39357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pro tip icon"/>
          <p:cNvSpPr>
            <a:spLocks noChangeAspect="1" noChangeArrowheads="1"/>
          </p:cNvSpPr>
          <p:nvPr/>
        </p:nvSpPr>
        <p:spPr bwMode="auto">
          <a:xfrm>
            <a:off x="1971063" y="1823433"/>
            <a:ext cx="1341794" cy="13417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pro tip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406731" y="507507"/>
            <a:ext cx="10709564" cy="707886"/>
          </a:xfrm>
          <a:prstGeom prst="rect">
            <a:avLst/>
          </a:prstGeom>
          <a:noFill/>
        </p:spPr>
        <p:txBody>
          <a:bodyPr wrap="square" rtlCol="0">
            <a:spAutoFit/>
          </a:bodyPr>
          <a:lstStyle/>
          <a:p>
            <a:pPr algn="ctr"/>
            <a:r>
              <a:rPr lang="en-US" sz="4000" b="1" u="sng" dirty="0">
                <a:latin typeface="Arial" panose="020B0604020202020204" pitchFamily="34" charset="0"/>
                <a:ea typeface="Microsoft JhengHei Light" panose="020B0304030504040204" pitchFamily="34" charset="-120"/>
                <a:cs typeface="Arial" panose="020B0604020202020204" pitchFamily="34" charset="0"/>
              </a:rPr>
              <a:t>How to prepare for an interview</a:t>
            </a:r>
          </a:p>
        </p:txBody>
      </p:sp>
      <p:sp>
        <p:nvSpPr>
          <p:cNvPr id="12" name="TextBox 11"/>
          <p:cNvSpPr txBox="1"/>
          <p:nvPr/>
        </p:nvSpPr>
        <p:spPr>
          <a:xfrm>
            <a:off x="997527" y="1643370"/>
            <a:ext cx="7889832" cy="2492990"/>
          </a:xfrm>
          <a:prstGeom prst="rect">
            <a:avLst/>
          </a:prstGeom>
          <a:noFill/>
        </p:spPr>
        <p:txBody>
          <a:bodyPr wrap="square" rtlCol="0">
            <a:spAutoFit/>
          </a:bodyPr>
          <a:lstStyle/>
          <a:p>
            <a:r>
              <a:rPr lang="en-US" b="1" dirty="0">
                <a:solidFill>
                  <a:schemeClr val="accent1">
                    <a:lumMod val="50000"/>
                  </a:schemeClr>
                </a:solidFill>
                <a:latin typeface="Verdana" panose="020B0604030504040204" pitchFamily="34" charset="0"/>
                <a:ea typeface="Verdana" panose="020B0604030504040204" pitchFamily="34" charset="0"/>
              </a:rPr>
              <a:t>Be curious, not combative and ask…</a:t>
            </a:r>
          </a:p>
          <a:p>
            <a:pPr marL="285750" indent="-285750">
              <a:buFont typeface="Arial" panose="020B0604020202020204" pitchFamily="34" charset="0"/>
              <a:buChar char="•"/>
            </a:pPr>
            <a:r>
              <a:rPr lang="en-US" sz="2000" dirty="0">
                <a:latin typeface="+mj-lt"/>
              </a:rPr>
              <a:t>Tell me about your story?</a:t>
            </a:r>
          </a:p>
          <a:p>
            <a:pPr marL="285750" indent="-285750">
              <a:buFont typeface="Arial" panose="020B0604020202020204" pitchFamily="34" charset="0"/>
              <a:buChar char="•"/>
            </a:pPr>
            <a:r>
              <a:rPr lang="en-US" sz="2000" dirty="0">
                <a:latin typeface="+mj-lt"/>
              </a:rPr>
              <a:t>Why are you doing this today? </a:t>
            </a:r>
          </a:p>
          <a:p>
            <a:pPr marL="285750" indent="-285750">
              <a:buFont typeface="Arial" panose="020B0604020202020204" pitchFamily="34" charset="0"/>
              <a:buChar char="•"/>
            </a:pPr>
            <a:r>
              <a:rPr lang="en-US" sz="2000" dirty="0">
                <a:latin typeface="+mj-lt"/>
              </a:rPr>
              <a:t>Why is this relevant now?</a:t>
            </a:r>
          </a:p>
          <a:p>
            <a:pPr marL="285750" indent="-285750">
              <a:buFont typeface="Arial" panose="020B0604020202020204" pitchFamily="34" charset="0"/>
              <a:buChar char="•"/>
            </a:pPr>
            <a:r>
              <a:rPr lang="en-US" sz="2000" dirty="0">
                <a:latin typeface="+mj-lt"/>
              </a:rPr>
              <a:t>What is your deadline? </a:t>
            </a:r>
          </a:p>
          <a:p>
            <a:pPr marL="285750" indent="-285750">
              <a:buFont typeface="Arial" panose="020B0604020202020204" pitchFamily="34" charset="0"/>
              <a:buChar char="•"/>
            </a:pPr>
            <a:r>
              <a:rPr lang="en-US" sz="2000" dirty="0">
                <a:latin typeface="+mj-lt"/>
              </a:rPr>
              <a:t>Who else are you talking to? </a:t>
            </a:r>
          </a:p>
          <a:p>
            <a:pPr marL="285750" indent="-285750">
              <a:buFont typeface="Arial" panose="020B0604020202020204" pitchFamily="34" charset="0"/>
              <a:buChar char="•"/>
            </a:pPr>
            <a:r>
              <a:rPr lang="en-US" sz="2000" dirty="0">
                <a:latin typeface="+mj-lt"/>
              </a:rPr>
              <a:t>Is there a link you can send me to provide more background?</a:t>
            </a:r>
          </a:p>
          <a:p>
            <a:pPr marL="285750" indent="-285750">
              <a:buFont typeface="Arial" panose="020B0604020202020204" pitchFamily="34" charset="0"/>
              <a:buChar char="•"/>
            </a:pPr>
            <a:endParaRPr lang="en-US" dirty="0">
              <a:latin typeface="+mj-lt"/>
            </a:endParaRPr>
          </a:p>
        </p:txBody>
      </p:sp>
      <p:sp>
        <p:nvSpPr>
          <p:cNvPr id="13" name="TextBox 12"/>
          <p:cNvSpPr txBox="1"/>
          <p:nvPr/>
        </p:nvSpPr>
        <p:spPr>
          <a:xfrm>
            <a:off x="997527" y="3968135"/>
            <a:ext cx="10725550" cy="2215991"/>
          </a:xfrm>
          <a:prstGeom prst="rect">
            <a:avLst/>
          </a:prstGeom>
          <a:noFill/>
        </p:spPr>
        <p:txBody>
          <a:bodyPr wrap="square" rtlCol="0">
            <a:spAutoFit/>
          </a:bodyPr>
          <a:lstStyle/>
          <a:p>
            <a:r>
              <a:rPr lang="en-US" b="1" dirty="0">
                <a:solidFill>
                  <a:schemeClr val="accent1">
                    <a:lumMod val="50000"/>
                  </a:schemeClr>
                </a:solidFill>
                <a:latin typeface="Verdana" panose="020B0604030504040204" pitchFamily="34" charset="0"/>
                <a:ea typeface="Verdana" panose="020B0604030504040204" pitchFamily="34" charset="0"/>
              </a:rPr>
              <a:t>Other tips</a:t>
            </a:r>
          </a:p>
          <a:p>
            <a:pPr marL="285750" indent="-285750">
              <a:buFont typeface="Arial" panose="020B0604020202020204" pitchFamily="34" charset="0"/>
              <a:buChar char="•"/>
            </a:pPr>
            <a:r>
              <a:rPr lang="en-US" sz="2000" dirty="0">
                <a:latin typeface="+mj-lt"/>
              </a:rPr>
              <a:t>Because we are government and justice, be prepared for any “waste”, “irresponsibility”, “careless”, “bureaucracy” questions and “ESJ” issues. Be prepared with data to counter these accusations.</a:t>
            </a:r>
          </a:p>
          <a:p>
            <a:pPr marL="285750" indent="-285750">
              <a:buFont typeface="Arial" panose="020B0604020202020204" pitchFamily="34" charset="0"/>
              <a:buChar char="•"/>
            </a:pPr>
            <a:r>
              <a:rPr lang="en-US" sz="2000" dirty="0">
                <a:latin typeface="+mj-lt"/>
              </a:rPr>
              <a:t>Google the reporter and read their other stories to see what kind of a reporter they are. </a:t>
            </a:r>
          </a:p>
          <a:p>
            <a:pPr marL="285750" indent="-285750">
              <a:buFont typeface="Arial" panose="020B0604020202020204" pitchFamily="34" charset="0"/>
              <a:buChar char="•"/>
            </a:pPr>
            <a:r>
              <a:rPr lang="en-US" sz="2000" dirty="0">
                <a:latin typeface="+mj-lt"/>
              </a:rPr>
              <a:t>The reporter is not your friend (not even Sara Jean Green)</a:t>
            </a:r>
          </a:p>
          <a:p>
            <a:pPr marL="285750" indent="-285750">
              <a:buFont typeface="Arial" panose="020B0604020202020204" pitchFamily="34" charset="0"/>
              <a:buChar char="•"/>
            </a:pPr>
            <a:r>
              <a:rPr lang="en-US" sz="2000" dirty="0">
                <a:latin typeface="+mj-lt"/>
              </a:rPr>
              <a:t>Sometimes news isn’t good. Be candid and up front about what happened and merge into what we are doing to make sure it doesn’t happen again. </a:t>
            </a:r>
          </a:p>
        </p:txBody>
      </p:sp>
      <p:pic>
        <p:nvPicPr>
          <p:cNvPr id="14" name="Picture 6" descr="Related image">
            <a:extLst>
              <a:ext uri="{FF2B5EF4-FFF2-40B4-BE49-F238E27FC236}">
                <a16:creationId xmlns:a16="http://schemas.microsoft.com/office/drawing/2014/main" id="{A89A4C22-F0FD-4646-9F86-C56451FDA35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556" l="9778" r="89778"/>
                    </a14:imgEffect>
                  </a14:imgLayer>
                </a14:imgProps>
              </a:ext>
              <a:ext uri="{28A0092B-C50C-407E-A947-70E740481C1C}">
                <a14:useLocalDpi xmlns:a14="http://schemas.microsoft.com/office/drawing/2010/main" val="0"/>
              </a:ext>
            </a:extLst>
          </a:blip>
          <a:srcRect/>
          <a:stretch>
            <a:fillRect/>
          </a:stretch>
        </p:blipFill>
        <p:spPr bwMode="auto">
          <a:xfrm>
            <a:off x="8892587" y="1643370"/>
            <a:ext cx="2301886" cy="230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348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Image result for pro tip icon"/>
          <p:cNvSpPr>
            <a:spLocks noChangeAspect="1" noChangeArrowheads="1"/>
          </p:cNvSpPr>
          <p:nvPr/>
        </p:nvSpPr>
        <p:spPr bwMode="auto">
          <a:xfrm>
            <a:off x="155574" y="-144463"/>
            <a:ext cx="3935779" cy="39357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pro tip icon"/>
          <p:cNvSpPr>
            <a:spLocks noChangeAspect="1" noChangeArrowheads="1"/>
          </p:cNvSpPr>
          <p:nvPr/>
        </p:nvSpPr>
        <p:spPr bwMode="auto">
          <a:xfrm>
            <a:off x="1971063" y="1823433"/>
            <a:ext cx="1341794" cy="13417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pro tip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6" descr="Related image">
            <a:extLst>
              <a:ext uri="{FF2B5EF4-FFF2-40B4-BE49-F238E27FC236}">
                <a16:creationId xmlns:a16="http://schemas.microsoft.com/office/drawing/2014/main" id="{A89A4C22-F0FD-4646-9F86-C56451FDA35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556" l="9778" r="89778"/>
                    </a14:imgEffect>
                  </a14:imgLayer>
                </a14:imgProps>
              </a:ext>
              <a:ext uri="{28A0092B-C50C-407E-A947-70E740481C1C}">
                <a14:useLocalDpi xmlns:a14="http://schemas.microsoft.com/office/drawing/2010/main" val="0"/>
              </a:ext>
            </a:extLst>
          </a:blip>
          <a:srcRect/>
          <a:stretch>
            <a:fillRect/>
          </a:stretch>
        </p:blipFill>
        <p:spPr bwMode="auto">
          <a:xfrm>
            <a:off x="8839198" y="2742925"/>
            <a:ext cx="2301886" cy="230188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B2B6240-056C-4ECB-AFB2-7340B1175379}"/>
              </a:ext>
            </a:extLst>
          </p:cNvPr>
          <p:cNvSpPr txBox="1"/>
          <p:nvPr/>
        </p:nvSpPr>
        <p:spPr>
          <a:xfrm>
            <a:off x="828051" y="395511"/>
            <a:ext cx="10709564" cy="707886"/>
          </a:xfrm>
          <a:prstGeom prst="rect">
            <a:avLst/>
          </a:prstGeom>
          <a:noFill/>
        </p:spPr>
        <p:txBody>
          <a:bodyPr wrap="square" rtlCol="0">
            <a:spAutoFit/>
          </a:bodyPr>
          <a:lstStyle/>
          <a:p>
            <a:pPr algn="ctr"/>
            <a:r>
              <a:rPr lang="en-US" sz="4000" b="1" dirty="0">
                <a:latin typeface="Arial" panose="020B0604020202020204" pitchFamily="34" charset="0"/>
                <a:ea typeface="Microsoft JhengHei Light" panose="020B0304030504040204" pitchFamily="34" charset="-120"/>
                <a:cs typeface="Arial" panose="020B0604020202020204" pitchFamily="34" charset="0"/>
              </a:rPr>
              <a:t>Four steps to a stronger interview</a:t>
            </a:r>
          </a:p>
        </p:txBody>
      </p:sp>
      <p:sp>
        <p:nvSpPr>
          <p:cNvPr id="16" name="TextBox 15">
            <a:extLst>
              <a:ext uri="{FF2B5EF4-FFF2-40B4-BE49-F238E27FC236}">
                <a16:creationId xmlns:a16="http://schemas.microsoft.com/office/drawing/2014/main" id="{2BBB4263-43DA-40FD-9968-CAA49C31A4FD}"/>
              </a:ext>
            </a:extLst>
          </p:cNvPr>
          <p:cNvSpPr txBox="1"/>
          <p:nvPr/>
        </p:nvSpPr>
        <p:spPr>
          <a:xfrm>
            <a:off x="727695" y="1584697"/>
            <a:ext cx="7889832" cy="1477328"/>
          </a:xfrm>
          <a:prstGeom prst="rect">
            <a:avLst/>
          </a:prstGeom>
          <a:noFill/>
        </p:spPr>
        <p:txBody>
          <a:bodyPr wrap="square" rtlCol="0">
            <a:spAutoFit/>
          </a:bodyPr>
          <a:lstStyle/>
          <a:p>
            <a:r>
              <a:rPr lang="en-US" dirty="0">
                <a:solidFill>
                  <a:schemeClr val="accent5">
                    <a:lumMod val="75000"/>
                  </a:schemeClr>
                </a:solidFill>
              </a:rPr>
              <a:t>Develop and use your key message</a:t>
            </a:r>
          </a:p>
          <a:p>
            <a:pPr marL="285750" indent="-285750">
              <a:buFont typeface="Arial" panose="020B0604020202020204" pitchFamily="34" charset="0"/>
              <a:buChar char="•"/>
            </a:pPr>
            <a:r>
              <a:rPr lang="en-US" dirty="0"/>
              <a:t>What is your key message?</a:t>
            </a:r>
          </a:p>
          <a:p>
            <a:pPr marL="285750" indent="-285750">
              <a:buFont typeface="Arial" panose="020B0604020202020204" pitchFamily="34" charset="0"/>
              <a:buChar char="•"/>
            </a:pPr>
            <a:r>
              <a:rPr lang="en-US" dirty="0"/>
              <a:t>What data, stories and information do you have to support that key message?</a:t>
            </a:r>
          </a:p>
          <a:p>
            <a:pPr marL="285750" indent="-285750">
              <a:buFont typeface="Arial" panose="020B0604020202020204" pitchFamily="34" charset="0"/>
              <a:buChar char="•"/>
            </a:pPr>
            <a:r>
              <a:rPr lang="en-US" dirty="0"/>
              <a:t>Who, what, where, when, why, how, what are you afraid they’ll ask? </a:t>
            </a:r>
          </a:p>
          <a:p>
            <a:pPr marL="285750" indent="-285750">
              <a:buFont typeface="Arial" panose="020B0604020202020204" pitchFamily="34" charset="0"/>
              <a:buChar char="•"/>
            </a:pPr>
            <a:r>
              <a:rPr lang="en-US" dirty="0"/>
              <a:t>Understand and use the bridging technique.</a:t>
            </a:r>
          </a:p>
        </p:txBody>
      </p:sp>
      <p:sp>
        <p:nvSpPr>
          <p:cNvPr id="17" name="TextBox 16">
            <a:extLst>
              <a:ext uri="{FF2B5EF4-FFF2-40B4-BE49-F238E27FC236}">
                <a16:creationId xmlns:a16="http://schemas.microsoft.com/office/drawing/2014/main" id="{272D028D-577B-4055-A486-E8217E19F3F5}"/>
              </a:ext>
            </a:extLst>
          </p:cNvPr>
          <p:cNvSpPr txBox="1"/>
          <p:nvPr/>
        </p:nvSpPr>
        <p:spPr>
          <a:xfrm>
            <a:off x="727693" y="3133765"/>
            <a:ext cx="8111505" cy="1477328"/>
          </a:xfrm>
          <a:prstGeom prst="rect">
            <a:avLst/>
          </a:prstGeom>
          <a:noFill/>
        </p:spPr>
        <p:txBody>
          <a:bodyPr wrap="square" rtlCol="0">
            <a:spAutoFit/>
          </a:bodyPr>
          <a:lstStyle/>
          <a:p>
            <a:r>
              <a:rPr lang="en-US" dirty="0">
                <a:solidFill>
                  <a:schemeClr val="accent5">
                    <a:lumMod val="75000"/>
                  </a:schemeClr>
                </a:solidFill>
              </a:rPr>
              <a:t>Make information relevant to real people </a:t>
            </a:r>
          </a:p>
          <a:p>
            <a:pPr marL="285750" indent="-285750">
              <a:buFont typeface="Arial" panose="020B0604020202020204" pitchFamily="34" charset="0"/>
              <a:buChar char="•"/>
            </a:pPr>
            <a:r>
              <a:rPr lang="en-US" dirty="0"/>
              <a:t>Why does this matter to real people?</a:t>
            </a:r>
          </a:p>
          <a:p>
            <a:pPr marL="285750" indent="-285750">
              <a:buFont typeface="Arial" panose="020B0604020202020204" pitchFamily="34" charset="0"/>
              <a:buChar char="•"/>
            </a:pPr>
            <a:r>
              <a:rPr lang="en-US" dirty="0"/>
              <a:t>What makes this story interesting? (Use the next door neighbor technique.)</a:t>
            </a:r>
          </a:p>
          <a:p>
            <a:pPr marL="285750" indent="-285750">
              <a:buFont typeface="Arial" panose="020B0604020202020204" pitchFamily="34" charset="0"/>
              <a:buChar char="•"/>
            </a:pPr>
            <a:r>
              <a:rPr lang="en-US" dirty="0"/>
              <a:t>Develop examples that touch on the five senses.</a:t>
            </a:r>
          </a:p>
          <a:p>
            <a:pPr marL="285750" indent="-285750">
              <a:buFont typeface="Arial" panose="020B0604020202020204" pitchFamily="34" charset="0"/>
              <a:buChar char="•"/>
            </a:pPr>
            <a:r>
              <a:rPr lang="en-US" dirty="0"/>
              <a:t>Use appropriate energy/emotion/expressions. </a:t>
            </a:r>
          </a:p>
        </p:txBody>
      </p:sp>
      <p:sp>
        <p:nvSpPr>
          <p:cNvPr id="18" name="TextBox 17">
            <a:extLst>
              <a:ext uri="{FF2B5EF4-FFF2-40B4-BE49-F238E27FC236}">
                <a16:creationId xmlns:a16="http://schemas.microsoft.com/office/drawing/2014/main" id="{86EFE079-796F-42C1-A7E2-554DB84FED7A}"/>
              </a:ext>
            </a:extLst>
          </p:cNvPr>
          <p:cNvSpPr txBox="1"/>
          <p:nvPr/>
        </p:nvSpPr>
        <p:spPr>
          <a:xfrm>
            <a:off x="727693" y="4701553"/>
            <a:ext cx="8111505" cy="1477328"/>
          </a:xfrm>
          <a:prstGeom prst="rect">
            <a:avLst/>
          </a:prstGeom>
          <a:noFill/>
        </p:spPr>
        <p:txBody>
          <a:bodyPr wrap="square" rtlCol="0">
            <a:spAutoFit/>
          </a:bodyPr>
          <a:lstStyle/>
          <a:p>
            <a:r>
              <a:rPr lang="en-US" dirty="0">
                <a:solidFill>
                  <a:schemeClr val="accent5">
                    <a:lumMod val="75000"/>
                  </a:schemeClr>
                </a:solidFill>
              </a:rPr>
              <a:t>Use clear and concise language </a:t>
            </a:r>
          </a:p>
          <a:p>
            <a:pPr marL="285750" indent="-285750">
              <a:buFont typeface="Arial" panose="020B0604020202020204" pitchFamily="34" charset="0"/>
              <a:buChar char="•"/>
            </a:pPr>
            <a:r>
              <a:rPr lang="en-US" dirty="0"/>
              <a:t>Use language the public uses </a:t>
            </a:r>
          </a:p>
          <a:p>
            <a:pPr marL="285750" indent="-285750">
              <a:buFont typeface="Arial" panose="020B0604020202020204" pitchFamily="34" charset="0"/>
              <a:buChar char="•"/>
            </a:pPr>
            <a:r>
              <a:rPr lang="en-US" dirty="0"/>
              <a:t>No acronyms or jargon</a:t>
            </a:r>
          </a:p>
          <a:p>
            <a:pPr marL="285750" indent="-285750">
              <a:buFont typeface="Arial" panose="020B0604020202020204" pitchFamily="34" charset="0"/>
              <a:buChar char="•"/>
            </a:pPr>
            <a:r>
              <a:rPr lang="en-US" dirty="0"/>
              <a:t>Use short, declarative sentences.</a:t>
            </a:r>
          </a:p>
          <a:p>
            <a:pPr marL="285750" indent="-285750">
              <a:buFont typeface="Arial" panose="020B0604020202020204" pitchFamily="34" charset="0"/>
              <a:buChar char="•"/>
            </a:pPr>
            <a:r>
              <a:rPr lang="en-US" dirty="0"/>
              <a:t>Break complex information into logical pieces and steps </a:t>
            </a:r>
          </a:p>
        </p:txBody>
      </p:sp>
    </p:spTree>
    <p:extLst>
      <p:ext uri="{BB962C8B-B14F-4D97-AF65-F5344CB8AC3E}">
        <p14:creationId xmlns:p14="http://schemas.microsoft.com/office/powerpoint/2010/main" val="925964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Image result for pro tip icon"/>
          <p:cNvSpPr>
            <a:spLocks noChangeAspect="1" noChangeArrowheads="1"/>
          </p:cNvSpPr>
          <p:nvPr/>
        </p:nvSpPr>
        <p:spPr bwMode="auto">
          <a:xfrm>
            <a:off x="155574" y="-144463"/>
            <a:ext cx="3935779" cy="39357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pro tip icon"/>
          <p:cNvSpPr>
            <a:spLocks noChangeAspect="1" noChangeArrowheads="1"/>
          </p:cNvSpPr>
          <p:nvPr/>
        </p:nvSpPr>
        <p:spPr bwMode="auto">
          <a:xfrm>
            <a:off x="1971063" y="1823433"/>
            <a:ext cx="1341794" cy="13417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pro tip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6" descr="Related image">
            <a:extLst>
              <a:ext uri="{FF2B5EF4-FFF2-40B4-BE49-F238E27FC236}">
                <a16:creationId xmlns:a16="http://schemas.microsoft.com/office/drawing/2014/main" id="{A89A4C22-F0FD-4646-9F86-C56451FDA35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556" l="9778" r="89778"/>
                    </a14:imgEffect>
                  </a14:imgLayer>
                </a14:imgProps>
              </a:ext>
              <a:ext uri="{28A0092B-C50C-407E-A947-70E740481C1C}">
                <a14:useLocalDpi xmlns:a14="http://schemas.microsoft.com/office/drawing/2010/main" val="0"/>
              </a:ext>
            </a:extLst>
          </a:blip>
          <a:srcRect/>
          <a:stretch>
            <a:fillRect/>
          </a:stretch>
        </p:blipFill>
        <p:spPr bwMode="auto">
          <a:xfrm>
            <a:off x="8839198" y="2742925"/>
            <a:ext cx="2301886" cy="230188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B2B6240-056C-4ECB-AFB2-7340B1175379}"/>
              </a:ext>
            </a:extLst>
          </p:cNvPr>
          <p:cNvSpPr txBox="1"/>
          <p:nvPr/>
        </p:nvSpPr>
        <p:spPr>
          <a:xfrm>
            <a:off x="828051" y="395511"/>
            <a:ext cx="10709564" cy="707886"/>
          </a:xfrm>
          <a:prstGeom prst="rect">
            <a:avLst/>
          </a:prstGeom>
          <a:noFill/>
        </p:spPr>
        <p:txBody>
          <a:bodyPr wrap="square" rtlCol="0">
            <a:spAutoFit/>
          </a:bodyPr>
          <a:lstStyle/>
          <a:p>
            <a:pPr algn="ctr"/>
            <a:r>
              <a:rPr lang="en-US" sz="4000" b="1" dirty="0">
                <a:latin typeface="Arial" panose="020B0604020202020204" pitchFamily="34" charset="0"/>
                <a:ea typeface="Microsoft JhengHei Light" panose="020B0304030504040204" pitchFamily="34" charset="-120"/>
                <a:cs typeface="Arial" panose="020B0604020202020204" pitchFamily="34" charset="0"/>
              </a:rPr>
              <a:t>How to answer questions </a:t>
            </a:r>
          </a:p>
        </p:txBody>
      </p:sp>
      <p:sp>
        <p:nvSpPr>
          <p:cNvPr id="11" name="TextBox 10">
            <a:extLst>
              <a:ext uri="{FF2B5EF4-FFF2-40B4-BE49-F238E27FC236}">
                <a16:creationId xmlns:a16="http://schemas.microsoft.com/office/drawing/2014/main" id="{497F4B33-8A4E-4663-95BA-C8C6FE3A0915}"/>
              </a:ext>
            </a:extLst>
          </p:cNvPr>
          <p:cNvSpPr txBox="1"/>
          <p:nvPr/>
        </p:nvSpPr>
        <p:spPr>
          <a:xfrm>
            <a:off x="696348" y="1363691"/>
            <a:ext cx="7889832" cy="1200329"/>
          </a:xfrm>
          <a:prstGeom prst="rect">
            <a:avLst/>
          </a:prstGeom>
          <a:noFill/>
        </p:spPr>
        <p:txBody>
          <a:bodyPr wrap="square" rtlCol="0">
            <a:spAutoFit/>
          </a:bodyPr>
          <a:lstStyle/>
          <a:p>
            <a:r>
              <a:rPr lang="en-US" dirty="0">
                <a:solidFill>
                  <a:schemeClr val="accent5">
                    <a:lumMod val="75000"/>
                  </a:schemeClr>
                </a:solidFill>
              </a:rPr>
              <a:t>The bridging technique </a:t>
            </a:r>
          </a:p>
          <a:p>
            <a:pPr marL="285750" indent="-285750">
              <a:buFont typeface="Arial" panose="020B0604020202020204" pitchFamily="34" charset="0"/>
              <a:buChar char="•"/>
            </a:pPr>
            <a:r>
              <a:rPr lang="en-US" dirty="0"/>
              <a:t>Provide a clear and honest answer to the reporter’s question, then bridge to information we want to share. (Sarah Huckabee Sanders is the master…)</a:t>
            </a:r>
          </a:p>
          <a:p>
            <a:pPr marL="285750" indent="-285750">
              <a:buFont typeface="Arial" panose="020B0604020202020204" pitchFamily="34" charset="0"/>
              <a:buChar char="•"/>
            </a:pPr>
            <a:r>
              <a:rPr lang="en-US" dirty="0"/>
              <a:t>Answer the question you want asked. </a:t>
            </a:r>
          </a:p>
        </p:txBody>
      </p:sp>
      <p:sp>
        <p:nvSpPr>
          <p:cNvPr id="12" name="TextBox 11">
            <a:extLst>
              <a:ext uri="{FF2B5EF4-FFF2-40B4-BE49-F238E27FC236}">
                <a16:creationId xmlns:a16="http://schemas.microsoft.com/office/drawing/2014/main" id="{AB72E7C2-A579-411F-AF75-DB979AB823B4}"/>
              </a:ext>
            </a:extLst>
          </p:cNvPr>
          <p:cNvSpPr txBox="1"/>
          <p:nvPr/>
        </p:nvSpPr>
        <p:spPr>
          <a:xfrm>
            <a:off x="696348" y="2577510"/>
            <a:ext cx="8111505" cy="1200329"/>
          </a:xfrm>
          <a:prstGeom prst="rect">
            <a:avLst/>
          </a:prstGeom>
          <a:noFill/>
        </p:spPr>
        <p:txBody>
          <a:bodyPr wrap="square" rtlCol="0">
            <a:spAutoFit/>
          </a:bodyPr>
          <a:lstStyle/>
          <a:p>
            <a:r>
              <a:rPr lang="en-US" dirty="0">
                <a:solidFill>
                  <a:schemeClr val="accent5">
                    <a:lumMod val="75000"/>
                  </a:schemeClr>
                </a:solidFill>
              </a:rPr>
              <a:t>Watch for traps!</a:t>
            </a:r>
          </a:p>
          <a:p>
            <a:pPr marL="285750" indent="-285750">
              <a:buFont typeface="Arial" panose="020B0604020202020204" pitchFamily="34" charset="0"/>
              <a:buChar char="•"/>
            </a:pPr>
            <a:r>
              <a:rPr lang="en-US" dirty="0"/>
              <a:t>Is it “A” or “B” when neither is correct.</a:t>
            </a:r>
          </a:p>
          <a:p>
            <a:pPr marL="285750" indent="-285750">
              <a:buFont typeface="Arial" panose="020B0604020202020204" pitchFamily="34" charset="0"/>
              <a:buChar char="•"/>
            </a:pPr>
            <a:r>
              <a:rPr lang="en-US" dirty="0"/>
              <a:t>“If” or hypothetical questions which ask us to speculate or guess. “I don’t know but what I can tell you is…” </a:t>
            </a:r>
          </a:p>
        </p:txBody>
      </p:sp>
      <p:sp>
        <p:nvSpPr>
          <p:cNvPr id="13" name="TextBox 12">
            <a:extLst>
              <a:ext uri="{FF2B5EF4-FFF2-40B4-BE49-F238E27FC236}">
                <a16:creationId xmlns:a16="http://schemas.microsoft.com/office/drawing/2014/main" id="{95BCB9D7-A1E6-4FD7-8652-9D04EDEAF25B}"/>
              </a:ext>
            </a:extLst>
          </p:cNvPr>
          <p:cNvSpPr txBox="1"/>
          <p:nvPr/>
        </p:nvSpPr>
        <p:spPr>
          <a:xfrm>
            <a:off x="720594" y="3846673"/>
            <a:ext cx="8301842" cy="646331"/>
          </a:xfrm>
          <a:prstGeom prst="rect">
            <a:avLst/>
          </a:prstGeom>
          <a:noFill/>
        </p:spPr>
        <p:txBody>
          <a:bodyPr wrap="square" rtlCol="0">
            <a:spAutoFit/>
          </a:bodyPr>
          <a:lstStyle/>
          <a:p>
            <a:r>
              <a:rPr lang="en-US" dirty="0">
                <a:solidFill>
                  <a:schemeClr val="accent5">
                    <a:lumMod val="75000"/>
                  </a:schemeClr>
                </a:solidFill>
              </a:rPr>
              <a:t>Third party questions</a:t>
            </a:r>
          </a:p>
          <a:p>
            <a:pPr marL="285750" indent="-285750">
              <a:buFont typeface="Arial" panose="020B0604020202020204" pitchFamily="34" charset="0"/>
              <a:buChar char="•"/>
            </a:pPr>
            <a:r>
              <a:rPr lang="en-US" dirty="0"/>
              <a:t>“What would the Executive say about that?” Politely suggest they contact the Exec. </a:t>
            </a:r>
          </a:p>
        </p:txBody>
      </p:sp>
      <p:sp>
        <p:nvSpPr>
          <p:cNvPr id="19" name="TextBox 18">
            <a:extLst>
              <a:ext uri="{FF2B5EF4-FFF2-40B4-BE49-F238E27FC236}">
                <a16:creationId xmlns:a16="http://schemas.microsoft.com/office/drawing/2014/main" id="{C1FDFF1A-CD43-4AB3-9291-585664190E52}"/>
              </a:ext>
            </a:extLst>
          </p:cNvPr>
          <p:cNvSpPr txBox="1"/>
          <p:nvPr/>
        </p:nvSpPr>
        <p:spPr>
          <a:xfrm>
            <a:off x="712022" y="4592998"/>
            <a:ext cx="8111505" cy="646331"/>
          </a:xfrm>
          <a:prstGeom prst="rect">
            <a:avLst/>
          </a:prstGeom>
          <a:noFill/>
        </p:spPr>
        <p:txBody>
          <a:bodyPr wrap="square" rtlCol="0">
            <a:spAutoFit/>
          </a:bodyPr>
          <a:lstStyle/>
          <a:p>
            <a:r>
              <a:rPr lang="en-US" dirty="0">
                <a:solidFill>
                  <a:schemeClr val="accent5">
                    <a:lumMod val="75000"/>
                  </a:schemeClr>
                </a:solidFill>
              </a:rPr>
              <a:t>Silence or long pauses</a:t>
            </a:r>
          </a:p>
          <a:p>
            <a:pPr marL="285750" indent="-285750">
              <a:buFont typeface="Arial" panose="020B0604020202020204" pitchFamily="34" charset="0"/>
              <a:buChar char="•"/>
            </a:pPr>
            <a:r>
              <a:rPr lang="en-US" dirty="0"/>
              <a:t>Their strategy to get us to fill in the space</a:t>
            </a:r>
          </a:p>
        </p:txBody>
      </p:sp>
      <p:sp>
        <p:nvSpPr>
          <p:cNvPr id="20" name="TextBox 19">
            <a:extLst>
              <a:ext uri="{FF2B5EF4-FFF2-40B4-BE49-F238E27FC236}">
                <a16:creationId xmlns:a16="http://schemas.microsoft.com/office/drawing/2014/main" id="{AD062930-D89E-43A3-B2F2-560A0690B58F}"/>
              </a:ext>
            </a:extLst>
          </p:cNvPr>
          <p:cNvSpPr txBox="1"/>
          <p:nvPr/>
        </p:nvSpPr>
        <p:spPr>
          <a:xfrm>
            <a:off x="696349" y="5376997"/>
            <a:ext cx="8111505" cy="923330"/>
          </a:xfrm>
          <a:prstGeom prst="rect">
            <a:avLst/>
          </a:prstGeom>
          <a:noFill/>
        </p:spPr>
        <p:txBody>
          <a:bodyPr wrap="square" rtlCol="0">
            <a:spAutoFit/>
          </a:bodyPr>
          <a:lstStyle/>
          <a:p>
            <a:r>
              <a:rPr lang="en-US" dirty="0">
                <a:solidFill>
                  <a:schemeClr val="accent5">
                    <a:lumMod val="75000"/>
                  </a:schemeClr>
                </a:solidFill>
              </a:rPr>
              <a:t>Do not: </a:t>
            </a:r>
          </a:p>
          <a:p>
            <a:pPr marL="285750" indent="-285750">
              <a:buFont typeface="Arial" panose="020B0604020202020204" pitchFamily="34" charset="0"/>
              <a:buChar char="•"/>
            </a:pPr>
            <a:r>
              <a:rPr lang="en-US" dirty="0"/>
              <a:t>Rank or compare, go off the record, over-answer questions, repeat the negative if it is in a question, DO NOT GET DEFENSIVE! Keep your cool. </a:t>
            </a:r>
          </a:p>
        </p:txBody>
      </p:sp>
    </p:spTree>
    <p:extLst>
      <p:ext uri="{BB962C8B-B14F-4D97-AF65-F5344CB8AC3E}">
        <p14:creationId xmlns:p14="http://schemas.microsoft.com/office/powerpoint/2010/main" val="1524040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6118" y="530422"/>
            <a:ext cx="4375206" cy="1138773"/>
          </a:xfrm>
          <a:prstGeom prst="rect">
            <a:avLst/>
          </a:prstGeom>
          <a:noFill/>
        </p:spPr>
        <p:txBody>
          <a:bodyPr wrap="square" rtlCol="0">
            <a:spAutoFit/>
          </a:bodyPr>
          <a:lstStyle/>
          <a:p>
            <a:r>
              <a:rPr lang="en-US" sz="4400" b="1" dirty="0"/>
              <a:t>Why we are here</a:t>
            </a:r>
          </a:p>
          <a:p>
            <a:r>
              <a:rPr lang="en-US" sz="2400" b="1" dirty="0"/>
              <a:t>       (contrast and compare!)</a:t>
            </a:r>
          </a:p>
        </p:txBody>
      </p:sp>
      <p:sp>
        <p:nvSpPr>
          <p:cNvPr id="3" name="TextBox 2"/>
          <p:cNvSpPr txBox="1"/>
          <p:nvPr/>
        </p:nvSpPr>
        <p:spPr>
          <a:xfrm>
            <a:off x="594032" y="1976972"/>
            <a:ext cx="5783321" cy="6832640"/>
          </a:xfrm>
          <a:prstGeom prst="rect">
            <a:avLst/>
          </a:prstGeom>
          <a:noFill/>
        </p:spPr>
        <p:txBody>
          <a:bodyPr wrap="square" rtlCol="0">
            <a:spAutoFit/>
          </a:bodyPr>
          <a:lstStyle/>
          <a:p>
            <a:r>
              <a:rPr lang="en-US" sz="2400" b="1" dirty="0"/>
              <a:t>Q13: </a:t>
            </a:r>
          </a:p>
          <a:p>
            <a:r>
              <a:rPr lang="en-US" sz="2400" b="1" dirty="0">
                <a:hlinkClick r:id="rId2"/>
              </a:rPr>
              <a:t>Why did youth jail refuse to book suspected teen gang member found in car with guns?</a:t>
            </a:r>
            <a:endParaRPr lang="en-US" sz="2400" b="1" dirty="0"/>
          </a:p>
          <a:p>
            <a:endParaRPr lang="en-US" sz="2400" dirty="0"/>
          </a:p>
          <a:p>
            <a:r>
              <a:rPr lang="en-US" sz="2400" b="1" dirty="0"/>
              <a:t>KING 5</a:t>
            </a:r>
          </a:p>
          <a:p>
            <a:r>
              <a:rPr lang="en-US" sz="2400" b="1" dirty="0">
                <a:hlinkClick r:id="rId3"/>
              </a:rPr>
              <a:t>Burien police frustrated by denied booking for alleged teen gang member</a:t>
            </a:r>
            <a:endParaRPr lang="en-US" sz="2400" b="1" dirty="0"/>
          </a:p>
          <a:p>
            <a:endParaRPr lang="en-US" dirty="0"/>
          </a:p>
          <a:p>
            <a:pPr algn="ctr"/>
            <a:r>
              <a:rPr lang="en-US" dirty="0"/>
              <a:t>The difference between facts and things that feel like facts. </a:t>
            </a:r>
          </a:p>
          <a:p>
            <a:pPr algn="ctr"/>
            <a:r>
              <a:rPr lang="en-US" dirty="0"/>
              <a:t>We have an opportunity to educate and explain.</a:t>
            </a:r>
          </a:p>
          <a:p>
            <a:r>
              <a:rPr lang="en-US" dirty="0"/>
              <a:t>Q13 version </a:t>
            </a:r>
          </a:p>
          <a:p>
            <a:r>
              <a:rPr lang="en-US" dirty="0">
                <a:hlinkClick r:id="rId2"/>
              </a:rPr>
              <a:t>https://q13fox.com/2018/09/25/why-did-youth-jail-refuse-to-book-suspected-teen-gang-member-found-in-car-with-guns/</a:t>
            </a:r>
            <a:endParaRPr lang="en-US" dirty="0"/>
          </a:p>
          <a:p>
            <a:endParaRPr lang="en-US" dirty="0"/>
          </a:p>
          <a:p>
            <a:endParaRPr lang="en-US" dirty="0"/>
          </a:p>
          <a:p>
            <a:endParaRPr lang="en-US" dirty="0"/>
          </a:p>
          <a:p>
            <a:r>
              <a:rPr lang="en-US" dirty="0"/>
              <a:t>KING 5 version</a:t>
            </a:r>
          </a:p>
          <a:p>
            <a:r>
              <a:rPr lang="en-US" dirty="0">
                <a:hlinkClick r:id="rId3"/>
              </a:rPr>
              <a:t>https://www.king5.com/article/news/local/burien-police-frustrated-by-denied-booking-for-alleged-teen-gang-member/281-598163857</a:t>
            </a:r>
            <a:endParaRPr lang="en-US" dirty="0"/>
          </a:p>
          <a:p>
            <a:endParaRPr lang="en-US" dirty="0"/>
          </a:p>
        </p:txBody>
      </p:sp>
      <p:pic>
        <p:nvPicPr>
          <p:cNvPr id="1026" name="Picture 2" descr="Image result for police car ligh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4312" y="1867182"/>
            <a:ext cx="5558894" cy="404124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049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Image result for pro tip icon"/>
          <p:cNvSpPr>
            <a:spLocks noChangeAspect="1" noChangeArrowheads="1"/>
          </p:cNvSpPr>
          <p:nvPr/>
        </p:nvSpPr>
        <p:spPr bwMode="auto">
          <a:xfrm>
            <a:off x="155574" y="-144463"/>
            <a:ext cx="3935779" cy="39357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pro tip icon"/>
          <p:cNvSpPr>
            <a:spLocks noChangeAspect="1" noChangeArrowheads="1"/>
          </p:cNvSpPr>
          <p:nvPr/>
        </p:nvSpPr>
        <p:spPr bwMode="auto">
          <a:xfrm>
            <a:off x="1971063" y="1823433"/>
            <a:ext cx="1341794" cy="13417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pro tip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1304014" y="1823433"/>
            <a:ext cx="6843525" cy="2246769"/>
          </a:xfrm>
          <a:prstGeom prst="rect">
            <a:avLst/>
          </a:prstGeom>
          <a:noFill/>
          <a:ln w="95250">
            <a:noFill/>
          </a:ln>
        </p:spPr>
        <p:txBody>
          <a:bodyPr wrap="square" rtlCol="0">
            <a:spAutoFit/>
          </a:bodyPr>
          <a:lstStyle/>
          <a:p>
            <a:pPr marL="285750" indent="-285750">
              <a:buFont typeface="Arial" panose="020B0604020202020204" pitchFamily="34" charset="0"/>
              <a:buChar char="•"/>
            </a:pPr>
            <a:r>
              <a:rPr lang="en-US" sz="2800" i="1" dirty="0"/>
              <a:t>Practice out loud </a:t>
            </a:r>
          </a:p>
          <a:p>
            <a:pPr marL="285750" indent="-285750">
              <a:buFont typeface="Arial" panose="020B0604020202020204" pitchFamily="34" charset="0"/>
              <a:buChar char="•"/>
            </a:pPr>
            <a:r>
              <a:rPr lang="en-US" sz="2800" i="1" dirty="0"/>
              <a:t>Practice with a friend</a:t>
            </a:r>
          </a:p>
          <a:p>
            <a:pPr marL="285750" indent="-285750">
              <a:buFont typeface="Arial" panose="020B0604020202020204" pitchFamily="34" charset="0"/>
              <a:buChar char="•"/>
            </a:pPr>
            <a:r>
              <a:rPr lang="en-US" sz="2800" i="1" dirty="0"/>
              <a:t>Practice the questions you want them to ask</a:t>
            </a:r>
          </a:p>
          <a:p>
            <a:pPr marL="285750" indent="-285750">
              <a:buFont typeface="Arial" panose="020B0604020202020204" pitchFamily="34" charset="0"/>
              <a:buChar char="•"/>
            </a:pPr>
            <a:r>
              <a:rPr lang="en-US" sz="2800" i="1" dirty="0"/>
              <a:t>Really practice the questions you are afraid they’ll ask </a:t>
            </a:r>
          </a:p>
        </p:txBody>
      </p:sp>
      <p:pic>
        <p:nvPicPr>
          <p:cNvPr id="13" name="Picture 8" descr="http://chittagongit.com/images/tips-icon/tips-icon-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0469" y1="21556" x2="50469" y2="21556"/>
                        <a14:foregroundMark x1="61406" y1="28222" x2="61406" y2="28222"/>
                        <a14:foregroundMark x1="67344" y1="44000" x2="67344" y2="44000"/>
                        <a14:foregroundMark x1="62187" y1="60667" x2="62187" y2="60667"/>
                        <a14:foregroundMark x1="52656" y1="71556" x2="52656" y2="71556"/>
                        <a14:foregroundMark x1="39219" y1="60222" x2="39219" y2="60222"/>
                        <a14:foregroundMark x1="36250" y1="43778" x2="36250" y2="43778"/>
                        <a14:foregroundMark x1="40469" y1="30889" x2="40469" y2="30889"/>
                      </a14:backgroundRemoval>
                    </a14:imgEffect>
                  </a14:imgLayer>
                </a14:imgProps>
              </a:ext>
              <a:ext uri="{28A0092B-C50C-407E-A947-70E740481C1C}">
                <a14:useLocalDpi xmlns:a14="http://schemas.microsoft.com/office/drawing/2010/main" val="0"/>
              </a:ext>
            </a:extLst>
          </a:blip>
          <a:srcRect/>
          <a:stretch>
            <a:fillRect/>
          </a:stretch>
        </p:blipFill>
        <p:spPr bwMode="auto">
          <a:xfrm>
            <a:off x="6576646" y="1236666"/>
            <a:ext cx="6772763" cy="476209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019522" y="726729"/>
            <a:ext cx="2461123" cy="830997"/>
          </a:xfrm>
          <a:prstGeom prst="rect">
            <a:avLst/>
          </a:prstGeom>
        </p:spPr>
        <p:txBody>
          <a:bodyPr wrap="none">
            <a:spAutoFit/>
          </a:bodyPr>
          <a:lstStyle/>
          <a:p>
            <a:r>
              <a:rPr lang="en-US" sz="4800" b="1" i="1" dirty="0">
                <a:solidFill>
                  <a:srgbClr val="92D050"/>
                </a:solidFill>
              </a:rPr>
              <a:t>Pro tips! </a:t>
            </a:r>
          </a:p>
        </p:txBody>
      </p:sp>
      <p:sp>
        <p:nvSpPr>
          <p:cNvPr id="12" name="Rectangle 11">
            <a:extLst>
              <a:ext uri="{FF2B5EF4-FFF2-40B4-BE49-F238E27FC236}">
                <a16:creationId xmlns:a16="http://schemas.microsoft.com/office/drawing/2014/main" id="{0A54150A-D3FC-41B9-85F9-2533A609F44E}"/>
              </a:ext>
            </a:extLst>
          </p:cNvPr>
          <p:cNvSpPr/>
          <p:nvPr/>
        </p:nvSpPr>
        <p:spPr>
          <a:xfrm>
            <a:off x="1304014" y="4550105"/>
            <a:ext cx="7617248" cy="954107"/>
          </a:xfrm>
          <a:prstGeom prst="rect">
            <a:avLst/>
          </a:prstGeom>
        </p:spPr>
        <p:txBody>
          <a:bodyPr wrap="square">
            <a:spAutoFit/>
          </a:bodyPr>
          <a:lstStyle/>
          <a:p>
            <a:pPr marL="285750" indent="-285750">
              <a:buFont typeface="Arial" panose="020B0604020202020204" pitchFamily="34" charset="0"/>
              <a:buChar char="•"/>
            </a:pPr>
            <a:r>
              <a:rPr lang="en-US" sz="2800" i="1" dirty="0"/>
              <a:t>Hold reporters accountable. If something is inaccurate in a published story, correct it ASAP.</a:t>
            </a:r>
          </a:p>
        </p:txBody>
      </p:sp>
    </p:spTree>
    <p:extLst>
      <p:ext uri="{BB962C8B-B14F-4D97-AF65-F5344CB8AC3E}">
        <p14:creationId xmlns:p14="http://schemas.microsoft.com/office/powerpoint/2010/main" val="256080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832"/>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18023" y="700421"/>
            <a:ext cx="10709564" cy="707886"/>
          </a:xfrm>
          <a:prstGeom prst="rect">
            <a:avLst/>
          </a:prstGeom>
          <a:noFill/>
        </p:spPr>
        <p:txBody>
          <a:bodyPr wrap="square" rtlCol="0">
            <a:spAutoFit/>
          </a:bodyPr>
          <a:lstStyle/>
          <a:p>
            <a:pPr algn="ctr"/>
            <a:r>
              <a:rPr lang="en-US" sz="4000" b="1" u="sng" dirty="0">
                <a:latin typeface="Arial" panose="020B0604020202020204" pitchFamily="34" charset="0"/>
                <a:ea typeface="Microsoft JhengHei Light" panose="020B0304030504040204" pitchFamily="34" charset="-120"/>
                <a:cs typeface="Arial" panose="020B0604020202020204" pitchFamily="34" charset="0"/>
              </a:rPr>
              <a:t>How to work with newspapers/blogs</a:t>
            </a:r>
          </a:p>
        </p:txBody>
      </p:sp>
      <p:sp>
        <p:nvSpPr>
          <p:cNvPr id="3" name="TextBox 2"/>
          <p:cNvSpPr txBox="1"/>
          <p:nvPr/>
        </p:nvSpPr>
        <p:spPr>
          <a:xfrm>
            <a:off x="918023" y="1868078"/>
            <a:ext cx="7889832" cy="1200329"/>
          </a:xfrm>
          <a:prstGeom prst="rect">
            <a:avLst/>
          </a:prstGeom>
          <a:noFill/>
        </p:spPr>
        <p:txBody>
          <a:bodyPr wrap="square" rtlCol="0">
            <a:spAutoFit/>
          </a:bodyPr>
          <a:lstStyle/>
          <a:p>
            <a:r>
              <a:rPr lang="en-US" b="1" dirty="0">
                <a:solidFill>
                  <a:schemeClr val="accent6">
                    <a:lumMod val="75000"/>
                  </a:schemeClr>
                </a:solidFill>
              </a:rPr>
              <a:t>Ask questions and do a bit of research</a:t>
            </a:r>
          </a:p>
          <a:p>
            <a:pPr marL="285750" indent="-285750">
              <a:buFont typeface="Arial" panose="020B0604020202020204" pitchFamily="34" charset="0"/>
              <a:buChar char="•"/>
            </a:pPr>
            <a:r>
              <a:rPr lang="en-US" dirty="0"/>
              <a:t>Ask why they are doing the story, ask what story they want to do.</a:t>
            </a:r>
          </a:p>
          <a:p>
            <a:pPr marL="285750" indent="-285750">
              <a:buFont typeface="Arial" panose="020B0604020202020204" pitchFamily="34" charset="0"/>
              <a:buChar char="•"/>
            </a:pPr>
            <a:r>
              <a:rPr lang="en-US" dirty="0"/>
              <a:t>Google the reporter and the issue.</a:t>
            </a:r>
          </a:p>
          <a:p>
            <a:pPr marL="285750" indent="-285750">
              <a:buFont typeface="Arial" panose="020B0604020202020204" pitchFamily="34" charset="0"/>
              <a:buChar char="•"/>
            </a:pPr>
            <a:r>
              <a:rPr lang="en-US" dirty="0"/>
              <a:t>What story is in the news cycle? </a:t>
            </a:r>
          </a:p>
        </p:txBody>
      </p:sp>
      <p:sp>
        <p:nvSpPr>
          <p:cNvPr id="11" name="TextBox 10"/>
          <p:cNvSpPr txBox="1"/>
          <p:nvPr/>
        </p:nvSpPr>
        <p:spPr>
          <a:xfrm>
            <a:off x="918023" y="3891893"/>
            <a:ext cx="9195795" cy="923330"/>
          </a:xfrm>
          <a:prstGeom prst="rect">
            <a:avLst/>
          </a:prstGeom>
          <a:noFill/>
        </p:spPr>
        <p:txBody>
          <a:bodyPr wrap="square" rtlCol="0">
            <a:spAutoFit/>
          </a:bodyPr>
          <a:lstStyle/>
          <a:p>
            <a:r>
              <a:rPr lang="en-US" b="1" dirty="0">
                <a:solidFill>
                  <a:schemeClr val="accent6">
                    <a:lumMod val="75000"/>
                  </a:schemeClr>
                </a:solidFill>
              </a:rPr>
              <a:t>Data, graphics, interactive </a:t>
            </a:r>
          </a:p>
          <a:p>
            <a:pPr marL="285750" indent="-285750">
              <a:buFont typeface="Arial" panose="020B0604020202020204" pitchFamily="34" charset="0"/>
              <a:buChar char="•"/>
            </a:pPr>
            <a:r>
              <a:rPr lang="en-US" dirty="0"/>
              <a:t>Data and data visualizations drive newspaper stories. Interactive data with slider bars, data that changes over time is the preferred way to tell the online story. NYT is </a:t>
            </a:r>
            <a:r>
              <a:rPr lang="en-US" dirty="0">
                <a:hlinkClick r:id="rId3"/>
              </a:rPr>
              <a:t>very big on this</a:t>
            </a:r>
            <a:r>
              <a:rPr lang="en-US" dirty="0"/>
              <a:t>.</a:t>
            </a:r>
          </a:p>
        </p:txBody>
      </p:sp>
      <p:sp>
        <p:nvSpPr>
          <p:cNvPr id="12" name="TextBox 11"/>
          <p:cNvSpPr txBox="1"/>
          <p:nvPr/>
        </p:nvSpPr>
        <p:spPr>
          <a:xfrm>
            <a:off x="918023" y="3114666"/>
            <a:ext cx="8301842" cy="646331"/>
          </a:xfrm>
          <a:prstGeom prst="rect">
            <a:avLst/>
          </a:prstGeom>
          <a:noFill/>
        </p:spPr>
        <p:txBody>
          <a:bodyPr wrap="square" rtlCol="0">
            <a:spAutoFit/>
          </a:bodyPr>
          <a:lstStyle/>
          <a:p>
            <a:r>
              <a:rPr lang="en-US" b="1" dirty="0">
                <a:solidFill>
                  <a:schemeClr val="accent6">
                    <a:lumMod val="75000"/>
                  </a:schemeClr>
                </a:solidFill>
              </a:rPr>
              <a:t>Multiple interactions </a:t>
            </a:r>
          </a:p>
          <a:p>
            <a:pPr marL="285750" indent="-285750">
              <a:buFont typeface="Arial" panose="020B0604020202020204" pitchFamily="34" charset="0"/>
              <a:buChar char="•"/>
            </a:pPr>
            <a:r>
              <a:rPr lang="en-US" dirty="0"/>
              <a:t> The good news… newspaper reporters will call again and again to get it right. </a:t>
            </a:r>
          </a:p>
        </p:txBody>
      </p:sp>
      <p:sp>
        <p:nvSpPr>
          <p:cNvPr id="13" name="TextBox 12"/>
          <p:cNvSpPr txBox="1"/>
          <p:nvPr/>
        </p:nvSpPr>
        <p:spPr>
          <a:xfrm>
            <a:off x="9137391" y="4946119"/>
            <a:ext cx="2946746" cy="1631216"/>
          </a:xfrm>
          <a:prstGeom prst="rect">
            <a:avLst/>
          </a:prstGeom>
          <a:noFill/>
          <a:ln w="95250">
            <a:solidFill>
              <a:schemeClr val="accent6">
                <a:lumMod val="60000"/>
                <a:lumOff val="40000"/>
              </a:schemeClr>
            </a:solidFill>
          </a:ln>
        </p:spPr>
        <p:txBody>
          <a:bodyPr wrap="square" rtlCol="0">
            <a:spAutoFit/>
          </a:bodyPr>
          <a:lstStyle/>
          <a:p>
            <a:r>
              <a:rPr lang="en-US" sz="2800" b="1" i="1" dirty="0">
                <a:solidFill>
                  <a:schemeClr val="accent6">
                    <a:lumMod val="60000"/>
                    <a:lumOff val="40000"/>
                  </a:schemeClr>
                </a:solidFill>
              </a:rPr>
              <a:t>Pro tip! </a:t>
            </a:r>
          </a:p>
          <a:p>
            <a:pPr marL="285750" indent="-285750">
              <a:buFont typeface="Arial" panose="020B0604020202020204" pitchFamily="34" charset="0"/>
              <a:buChar char="•"/>
            </a:pPr>
            <a:r>
              <a:rPr lang="en-US" i="1" dirty="0"/>
              <a:t>Reporters will not send you an advance copy of their story so don’t even ask.</a:t>
            </a:r>
          </a:p>
        </p:txBody>
      </p:sp>
      <p:sp>
        <p:nvSpPr>
          <p:cNvPr id="10" name="TextBox 9"/>
          <p:cNvSpPr txBox="1"/>
          <p:nvPr/>
        </p:nvSpPr>
        <p:spPr>
          <a:xfrm>
            <a:off x="918023" y="4843061"/>
            <a:ext cx="8111505" cy="646331"/>
          </a:xfrm>
          <a:prstGeom prst="rect">
            <a:avLst/>
          </a:prstGeom>
          <a:noFill/>
        </p:spPr>
        <p:txBody>
          <a:bodyPr wrap="square" rtlCol="0">
            <a:spAutoFit/>
          </a:bodyPr>
          <a:lstStyle/>
          <a:p>
            <a:r>
              <a:rPr lang="en-US" b="1" dirty="0">
                <a:solidFill>
                  <a:schemeClr val="accent6">
                    <a:lumMod val="75000"/>
                  </a:schemeClr>
                </a:solidFill>
              </a:rPr>
              <a:t>Guest editorials </a:t>
            </a:r>
          </a:p>
          <a:p>
            <a:pPr marL="285750" indent="-285750">
              <a:buFont typeface="Arial" panose="020B0604020202020204" pitchFamily="34" charset="0"/>
              <a:buChar char="•"/>
            </a:pPr>
            <a:r>
              <a:rPr lang="en-US" dirty="0"/>
              <a:t>We can do these. They take a lot of work. </a:t>
            </a:r>
          </a:p>
        </p:txBody>
      </p:sp>
      <p:sp>
        <p:nvSpPr>
          <p:cNvPr id="14" name="TextBox 13"/>
          <p:cNvSpPr txBox="1"/>
          <p:nvPr/>
        </p:nvSpPr>
        <p:spPr>
          <a:xfrm>
            <a:off x="918022" y="5598252"/>
            <a:ext cx="8111505" cy="923330"/>
          </a:xfrm>
          <a:prstGeom prst="rect">
            <a:avLst/>
          </a:prstGeom>
          <a:noFill/>
        </p:spPr>
        <p:txBody>
          <a:bodyPr wrap="square" rtlCol="0">
            <a:spAutoFit/>
          </a:bodyPr>
          <a:lstStyle/>
          <a:p>
            <a:r>
              <a:rPr lang="en-US" b="1" dirty="0">
                <a:solidFill>
                  <a:schemeClr val="accent6">
                    <a:lumMod val="75000"/>
                  </a:schemeClr>
                </a:solidFill>
              </a:rPr>
              <a:t>Corrections</a:t>
            </a:r>
          </a:p>
          <a:p>
            <a:pPr marL="285750" indent="-285750">
              <a:buFont typeface="Arial" panose="020B0604020202020204" pitchFamily="34" charset="0"/>
              <a:buChar char="•"/>
            </a:pPr>
            <a:r>
              <a:rPr lang="en-US" dirty="0"/>
              <a:t>Do this immediately because media uses archived newspapers for background info.</a:t>
            </a:r>
          </a:p>
        </p:txBody>
      </p:sp>
      <p:pic>
        <p:nvPicPr>
          <p:cNvPr id="15" name="Picture 18" descr="Image result for seattle time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06383">
            <a:off x="7992100" y="2933304"/>
            <a:ext cx="4185250" cy="62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675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832"/>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18023" y="700421"/>
            <a:ext cx="10709564" cy="707886"/>
          </a:xfrm>
          <a:prstGeom prst="rect">
            <a:avLst/>
          </a:prstGeom>
          <a:noFill/>
        </p:spPr>
        <p:txBody>
          <a:bodyPr wrap="square" rtlCol="0">
            <a:spAutoFit/>
          </a:bodyPr>
          <a:lstStyle/>
          <a:p>
            <a:pPr algn="ctr"/>
            <a:r>
              <a:rPr lang="en-US" sz="4000" b="1" u="sng" dirty="0">
                <a:latin typeface="Arial" panose="020B0604020202020204" pitchFamily="34" charset="0"/>
                <a:ea typeface="Microsoft JhengHei Light" panose="020B0304030504040204" pitchFamily="34" charset="-120"/>
                <a:cs typeface="Arial" panose="020B0604020202020204" pitchFamily="34" charset="0"/>
              </a:rPr>
              <a:t>How to work with radio </a:t>
            </a:r>
          </a:p>
        </p:txBody>
      </p:sp>
      <p:sp>
        <p:nvSpPr>
          <p:cNvPr id="3" name="TextBox 2"/>
          <p:cNvSpPr txBox="1"/>
          <p:nvPr/>
        </p:nvSpPr>
        <p:spPr>
          <a:xfrm>
            <a:off x="807186" y="1664878"/>
            <a:ext cx="8032014" cy="5355312"/>
          </a:xfrm>
          <a:prstGeom prst="rect">
            <a:avLst/>
          </a:prstGeom>
          <a:noFill/>
        </p:spPr>
        <p:txBody>
          <a:bodyPr wrap="square" rtlCol="0">
            <a:spAutoFit/>
          </a:bodyPr>
          <a:lstStyle/>
          <a:p>
            <a:r>
              <a:rPr lang="en-US" b="1" dirty="0">
                <a:solidFill>
                  <a:schemeClr val="accent6">
                    <a:lumMod val="75000"/>
                  </a:schemeClr>
                </a:solidFill>
              </a:rPr>
              <a:t>Soundbites</a:t>
            </a:r>
          </a:p>
          <a:p>
            <a:pPr marL="285750" indent="-285750">
              <a:buFont typeface="Arial" panose="020B0604020202020204" pitchFamily="34" charset="0"/>
              <a:buChar char="•"/>
            </a:pPr>
            <a:r>
              <a:rPr lang="en-US" dirty="0"/>
              <a:t>Short, clear, subject-verb-object (active voice) format</a:t>
            </a:r>
          </a:p>
          <a:p>
            <a:pPr marL="285750" indent="-285750">
              <a:buFont typeface="Arial" panose="020B0604020202020204" pitchFamily="34" charset="0"/>
              <a:buChar char="•"/>
            </a:pPr>
            <a:r>
              <a:rPr lang="en-US" dirty="0"/>
              <a:t>No parenthetical phrases</a:t>
            </a:r>
          </a:p>
          <a:p>
            <a:pPr marL="285750" indent="-285750">
              <a:buFont typeface="Arial" panose="020B0604020202020204" pitchFamily="34" charset="0"/>
              <a:buChar char="•"/>
            </a:pPr>
            <a:r>
              <a:rPr lang="en-US" dirty="0"/>
              <a:t>Use the right voice – no monotone</a:t>
            </a:r>
          </a:p>
          <a:p>
            <a:pPr marL="285750" indent="-285750">
              <a:buFont typeface="Arial" panose="020B0604020202020204" pitchFamily="34" charset="0"/>
              <a:buChar char="•"/>
            </a:pPr>
            <a:r>
              <a:rPr lang="en-US" dirty="0"/>
              <a:t>3-15 seconds</a:t>
            </a:r>
          </a:p>
          <a:p>
            <a:pPr marL="285750" indent="-285750">
              <a:buFont typeface="Arial" panose="020B0604020202020204" pitchFamily="34" charset="0"/>
              <a:buChar char="•"/>
            </a:pPr>
            <a:r>
              <a:rPr lang="en-US" dirty="0"/>
              <a:t>Write soundbites and key messages down, consider marking them up, keep the paper in front of you.</a:t>
            </a:r>
          </a:p>
          <a:p>
            <a:endParaRPr lang="en-US" b="1" dirty="0">
              <a:solidFill>
                <a:schemeClr val="accent6">
                  <a:lumMod val="75000"/>
                </a:schemeClr>
              </a:solidFill>
            </a:endParaRPr>
          </a:p>
          <a:p>
            <a:r>
              <a:rPr lang="en-US" b="1" dirty="0">
                <a:solidFill>
                  <a:schemeClr val="accent6">
                    <a:lumMod val="75000"/>
                  </a:schemeClr>
                </a:solidFill>
              </a:rPr>
              <a:t>Preparation</a:t>
            </a:r>
          </a:p>
          <a:p>
            <a:pPr marL="285750" indent="-285750">
              <a:buFont typeface="Arial" panose="020B0604020202020204" pitchFamily="34" charset="0"/>
              <a:buChar char="•"/>
            </a:pPr>
            <a:r>
              <a:rPr lang="en-US" dirty="0"/>
              <a:t>Relax by humming, say blah, blah, blah, or count</a:t>
            </a:r>
          </a:p>
          <a:p>
            <a:pPr marL="285750" indent="-285750">
              <a:buFont typeface="Arial" panose="020B0604020202020204" pitchFamily="34" charset="0"/>
              <a:buChar char="•"/>
            </a:pPr>
            <a:r>
              <a:rPr lang="en-US" dirty="0"/>
              <a:t>Drink water (no dairy)</a:t>
            </a:r>
          </a:p>
          <a:p>
            <a:pPr marL="285750" indent="-285750">
              <a:buFont typeface="Arial" panose="020B0604020202020204" pitchFamily="34" charset="0"/>
              <a:buChar char="•"/>
            </a:pPr>
            <a:r>
              <a:rPr lang="en-US" dirty="0"/>
              <a:t>Find a quiet place</a:t>
            </a:r>
          </a:p>
          <a:p>
            <a:pPr marL="285750" indent="-285750">
              <a:buFont typeface="Arial" panose="020B0604020202020204" pitchFamily="34" charset="0"/>
              <a:buChar char="•"/>
            </a:pPr>
            <a:r>
              <a:rPr lang="en-US" dirty="0"/>
              <a:t>Use a landline, not a cell phone</a:t>
            </a:r>
          </a:p>
          <a:p>
            <a:pPr marL="285750" indent="-285750">
              <a:buFont typeface="Arial" panose="020B0604020202020204" pitchFamily="34" charset="0"/>
              <a:buChar char="•"/>
            </a:pPr>
            <a:r>
              <a:rPr lang="en-US" dirty="0"/>
              <a:t>If it is over skype, use headset not speakerphone</a:t>
            </a:r>
          </a:p>
          <a:p>
            <a:pPr marL="285750" indent="-285750">
              <a:buFont typeface="Arial" panose="020B0604020202020204" pitchFamily="34" charset="0"/>
              <a:buChar char="•"/>
            </a:pPr>
            <a:r>
              <a:rPr lang="en-US" dirty="0"/>
              <a:t>Turn off your cell phone</a:t>
            </a:r>
          </a:p>
          <a:p>
            <a:pPr marL="285750" indent="-285750">
              <a:buFont typeface="Arial" panose="020B0604020202020204" pitchFamily="34" charset="0"/>
              <a:buChar char="•"/>
            </a:pPr>
            <a:r>
              <a:rPr lang="en-US" dirty="0"/>
              <a:t>Stand up (don’t sit)</a:t>
            </a:r>
          </a:p>
          <a:p>
            <a:pPr marL="285750" indent="-285750">
              <a:buFont typeface="Arial" panose="020B0604020202020204" pitchFamily="34" charset="0"/>
              <a:buChar char="•"/>
            </a:pPr>
            <a:endParaRPr lang="en-US" dirty="0"/>
          </a:p>
          <a:p>
            <a:r>
              <a:rPr lang="en-US" dirty="0"/>
              <a:t>The producer or reporter may ask the same question multiple times.</a:t>
            </a:r>
          </a:p>
          <a:p>
            <a:pPr marL="285750" indent="-285750">
              <a:buFont typeface="Arial" panose="020B0604020202020204" pitchFamily="34" charset="0"/>
              <a:buChar char="•"/>
            </a:pPr>
            <a:endParaRPr lang="en-US" dirty="0"/>
          </a:p>
        </p:txBody>
      </p:sp>
      <p:sp>
        <p:nvSpPr>
          <p:cNvPr id="13" name="TextBox 12"/>
          <p:cNvSpPr txBox="1"/>
          <p:nvPr/>
        </p:nvSpPr>
        <p:spPr>
          <a:xfrm>
            <a:off x="8971136" y="4237143"/>
            <a:ext cx="2946746" cy="1354217"/>
          </a:xfrm>
          <a:prstGeom prst="rect">
            <a:avLst/>
          </a:prstGeom>
          <a:noFill/>
          <a:ln w="95250">
            <a:solidFill>
              <a:schemeClr val="accent6">
                <a:lumMod val="60000"/>
                <a:lumOff val="40000"/>
              </a:schemeClr>
            </a:solidFill>
          </a:ln>
        </p:spPr>
        <p:txBody>
          <a:bodyPr wrap="square" rtlCol="0">
            <a:spAutoFit/>
          </a:bodyPr>
          <a:lstStyle/>
          <a:p>
            <a:r>
              <a:rPr lang="en-US" sz="2800" b="1" i="1" dirty="0">
                <a:solidFill>
                  <a:schemeClr val="accent6">
                    <a:lumMod val="60000"/>
                    <a:lumOff val="40000"/>
                  </a:schemeClr>
                </a:solidFill>
              </a:rPr>
              <a:t>Pro tip! </a:t>
            </a:r>
          </a:p>
          <a:p>
            <a:pPr marL="285750" indent="-285750">
              <a:buFont typeface="Arial" panose="020B0604020202020204" pitchFamily="34" charset="0"/>
              <a:buChar char="•"/>
            </a:pPr>
            <a:r>
              <a:rPr lang="en-US" i="1" dirty="0"/>
              <a:t>Practice soundbites out loud to make sure you don’t run out of breath.</a:t>
            </a:r>
          </a:p>
        </p:txBody>
      </p:sp>
      <p:pic>
        <p:nvPicPr>
          <p:cNvPr id="16" name="Picture 4" descr="Image result for kiro radio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6655" y="946403"/>
            <a:ext cx="2679114" cy="2353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613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832"/>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18023" y="700421"/>
            <a:ext cx="10709564" cy="707886"/>
          </a:xfrm>
          <a:prstGeom prst="rect">
            <a:avLst/>
          </a:prstGeom>
          <a:noFill/>
        </p:spPr>
        <p:txBody>
          <a:bodyPr wrap="square" rtlCol="0">
            <a:spAutoFit/>
          </a:bodyPr>
          <a:lstStyle/>
          <a:p>
            <a:pPr algn="ctr"/>
            <a:r>
              <a:rPr lang="en-US" sz="4000" b="1" u="sng" dirty="0">
                <a:latin typeface="Arial" panose="020B0604020202020204" pitchFamily="34" charset="0"/>
                <a:ea typeface="Microsoft JhengHei Light" panose="020B0304030504040204" pitchFamily="34" charset="-120"/>
                <a:cs typeface="Arial" panose="020B0604020202020204" pitchFamily="34" charset="0"/>
              </a:rPr>
              <a:t>How to work with television </a:t>
            </a:r>
          </a:p>
        </p:txBody>
      </p:sp>
      <p:sp>
        <p:nvSpPr>
          <p:cNvPr id="3" name="TextBox 2"/>
          <p:cNvSpPr txBox="1"/>
          <p:nvPr/>
        </p:nvSpPr>
        <p:spPr>
          <a:xfrm>
            <a:off x="807186" y="1664878"/>
            <a:ext cx="7889832" cy="4524315"/>
          </a:xfrm>
          <a:prstGeom prst="rect">
            <a:avLst/>
          </a:prstGeom>
          <a:noFill/>
        </p:spPr>
        <p:txBody>
          <a:bodyPr wrap="square" rtlCol="0">
            <a:spAutoFit/>
          </a:bodyPr>
          <a:lstStyle/>
          <a:p>
            <a:r>
              <a:rPr lang="en-US" b="1" dirty="0">
                <a:solidFill>
                  <a:schemeClr val="accent6">
                    <a:lumMod val="75000"/>
                  </a:schemeClr>
                </a:solidFill>
              </a:rPr>
              <a:t>Preparation</a:t>
            </a:r>
          </a:p>
          <a:p>
            <a:pPr marL="285750" indent="-285750">
              <a:buFont typeface="Arial" panose="020B0604020202020204" pitchFamily="34" charset="0"/>
              <a:buChar char="•"/>
            </a:pPr>
            <a:r>
              <a:rPr lang="en-US" dirty="0"/>
              <a:t>Take items out of your pocket to prevent jingling, turn off your cellphone.</a:t>
            </a:r>
          </a:p>
          <a:p>
            <a:pPr marL="285750" indent="-285750">
              <a:buFont typeface="Arial" panose="020B0604020202020204" pitchFamily="34" charset="0"/>
              <a:buChar char="•"/>
            </a:pPr>
            <a:r>
              <a:rPr lang="en-US" dirty="0"/>
              <a:t>Decide what to do with your arms and hands.</a:t>
            </a:r>
          </a:p>
          <a:p>
            <a:pPr marL="285750" indent="-285750">
              <a:buFont typeface="Arial" panose="020B0604020202020204" pitchFamily="34" charset="0"/>
              <a:buChar char="•"/>
            </a:pPr>
            <a:r>
              <a:rPr lang="en-US" dirty="0"/>
              <a:t>The photographer will find the best visual location, it’s his/her job.  You can make suggestions.</a:t>
            </a:r>
          </a:p>
          <a:p>
            <a:endParaRPr lang="en-US" b="1" dirty="0">
              <a:solidFill>
                <a:schemeClr val="accent6">
                  <a:lumMod val="75000"/>
                </a:schemeClr>
              </a:solidFill>
            </a:endParaRPr>
          </a:p>
          <a:p>
            <a:r>
              <a:rPr lang="en-US" b="1" dirty="0">
                <a:solidFill>
                  <a:schemeClr val="accent6">
                    <a:lumMod val="75000"/>
                  </a:schemeClr>
                </a:solidFill>
              </a:rPr>
              <a:t>Soundbites</a:t>
            </a:r>
          </a:p>
          <a:p>
            <a:pPr marL="285750" indent="-285750">
              <a:buFont typeface="Arial" panose="020B0604020202020204" pitchFamily="34" charset="0"/>
              <a:buChar char="•"/>
            </a:pPr>
            <a:r>
              <a:rPr lang="en-US" dirty="0"/>
              <a:t>Short, clear, subject-verb-object (active voice) format</a:t>
            </a:r>
          </a:p>
          <a:p>
            <a:pPr marL="285750" indent="-285750">
              <a:buFont typeface="Arial" panose="020B0604020202020204" pitchFamily="34" charset="0"/>
              <a:buChar char="•"/>
            </a:pPr>
            <a:r>
              <a:rPr lang="en-US" dirty="0"/>
              <a:t>Breathe between answers </a:t>
            </a:r>
          </a:p>
          <a:p>
            <a:pPr marL="285750" indent="-285750">
              <a:buFont typeface="Arial" panose="020B0604020202020204" pitchFamily="34" charset="0"/>
              <a:buChar char="•"/>
            </a:pPr>
            <a:r>
              <a:rPr lang="en-US" dirty="0"/>
              <a:t>3-15 seconds</a:t>
            </a:r>
          </a:p>
          <a:p>
            <a:pPr marL="285750" indent="-285750">
              <a:buFont typeface="Arial" panose="020B0604020202020204" pitchFamily="34" charset="0"/>
              <a:buChar char="•"/>
            </a:pPr>
            <a:r>
              <a:rPr lang="en-US" dirty="0"/>
              <a:t>If you aren’t happy with your answer, ask to do it again.</a:t>
            </a:r>
          </a:p>
          <a:p>
            <a:endParaRPr lang="en-US" b="1" dirty="0">
              <a:solidFill>
                <a:schemeClr val="accent6">
                  <a:lumMod val="75000"/>
                </a:schemeClr>
              </a:solidFill>
            </a:endParaRPr>
          </a:p>
          <a:p>
            <a:r>
              <a:rPr lang="en-US" b="1" dirty="0">
                <a:solidFill>
                  <a:schemeClr val="accent6">
                    <a:lumMod val="75000"/>
                  </a:schemeClr>
                </a:solidFill>
              </a:rPr>
              <a:t>Visual </a:t>
            </a:r>
          </a:p>
          <a:p>
            <a:pPr marL="285750" indent="-285750">
              <a:buFont typeface="Arial" panose="020B0604020202020204" pitchFamily="34" charset="0"/>
              <a:buChar char="•"/>
            </a:pPr>
            <a:r>
              <a:rPr lang="en-US" dirty="0"/>
              <a:t>Check your teeth, hair, makeup, etc.</a:t>
            </a:r>
          </a:p>
          <a:p>
            <a:pPr marL="285750" indent="-285750">
              <a:buFont typeface="Arial" panose="020B0604020202020204" pitchFamily="34" charset="0"/>
              <a:buChar char="•"/>
            </a:pPr>
            <a:r>
              <a:rPr lang="en-US" dirty="0"/>
              <a:t>Wear solid colors and jewel tones, no plaids, gingham, or stripes. Ask the reporter if you look ok.</a:t>
            </a:r>
          </a:p>
        </p:txBody>
      </p:sp>
      <p:sp>
        <p:nvSpPr>
          <p:cNvPr id="13" name="TextBox 12"/>
          <p:cNvSpPr txBox="1"/>
          <p:nvPr/>
        </p:nvSpPr>
        <p:spPr>
          <a:xfrm>
            <a:off x="8194431" y="3599079"/>
            <a:ext cx="3687926" cy="2185214"/>
          </a:xfrm>
          <a:prstGeom prst="rect">
            <a:avLst/>
          </a:prstGeom>
          <a:noFill/>
          <a:ln w="95250">
            <a:solidFill>
              <a:schemeClr val="accent6">
                <a:lumMod val="60000"/>
                <a:lumOff val="40000"/>
              </a:schemeClr>
            </a:solidFill>
          </a:ln>
        </p:spPr>
        <p:txBody>
          <a:bodyPr wrap="square" rtlCol="0">
            <a:spAutoFit/>
          </a:bodyPr>
          <a:lstStyle/>
          <a:p>
            <a:r>
              <a:rPr lang="en-US" sz="2800" b="1" i="1" dirty="0">
                <a:solidFill>
                  <a:schemeClr val="accent6">
                    <a:lumMod val="60000"/>
                    <a:lumOff val="40000"/>
                  </a:schemeClr>
                </a:solidFill>
              </a:rPr>
              <a:t>Pro tips! </a:t>
            </a:r>
          </a:p>
          <a:p>
            <a:pPr marL="285750" indent="-285750">
              <a:buFont typeface="Arial" panose="020B0604020202020204" pitchFamily="34" charset="0"/>
              <a:buChar char="•"/>
            </a:pPr>
            <a:r>
              <a:rPr lang="en-US" i="1" dirty="0"/>
              <a:t>Practice soundbites with a co-worker or in front of a mirror. It really, really helps. </a:t>
            </a:r>
          </a:p>
          <a:p>
            <a:pPr marL="285750" indent="-285750">
              <a:buFont typeface="Arial" panose="020B0604020202020204" pitchFamily="34" charset="0"/>
              <a:buChar char="•"/>
            </a:pPr>
            <a:r>
              <a:rPr lang="en-US" b="1" i="1" dirty="0"/>
              <a:t>Remember: </a:t>
            </a:r>
            <a:r>
              <a:rPr lang="en-US" i="1" dirty="0"/>
              <a:t>Interviews are just electrons. You can ask for a do-over as many times as you like. </a:t>
            </a:r>
          </a:p>
        </p:txBody>
      </p:sp>
      <p:pic>
        <p:nvPicPr>
          <p:cNvPr id="7" name="Picture 2" descr="Image result for king 5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018" y="1570857"/>
            <a:ext cx="4302168"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505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69818" y="1925781"/>
            <a:ext cx="10709564"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Microsoft JhengHei Light" panose="020B0304030504040204" pitchFamily="34" charset="-120"/>
                <a:cs typeface="Arial" panose="020B0604020202020204" pitchFamily="34" charset="0"/>
              </a:rPr>
              <a:t>Thank you!</a:t>
            </a:r>
          </a:p>
        </p:txBody>
      </p:sp>
      <p:sp>
        <p:nvSpPr>
          <p:cNvPr id="7" name="TextBox 6"/>
          <p:cNvSpPr txBox="1"/>
          <p:nvPr/>
        </p:nvSpPr>
        <p:spPr>
          <a:xfrm>
            <a:off x="5302028" y="2905780"/>
            <a:ext cx="3477490" cy="523220"/>
          </a:xfrm>
          <a:prstGeom prst="rect">
            <a:avLst/>
          </a:prstGeom>
          <a:noFill/>
        </p:spPr>
        <p:txBody>
          <a:bodyPr wrap="square" rtlCol="0">
            <a:spAutoFit/>
          </a:bodyPr>
          <a:lstStyle/>
          <a:p>
            <a:r>
              <a:rPr lang="en-US" sz="2800" b="1" dirty="0">
                <a:solidFill>
                  <a:schemeClr val="bg1"/>
                </a:solidFill>
              </a:rPr>
              <a:t>May 6, 2019</a:t>
            </a:r>
          </a:p>
        </p:txBody>
      </p:sp>
      <p:pic>
        <p:nvPicPr>
          <p:cNvPr id="3" name="Picture 2">
            <a:extLst>
              <a:ext uri="{FF2B5EF4-FFF2-40B4-BE49-F238E27FC236}">
                <a16:creationId xmlns:a16="http://schemas.microsoft.com/office/drawing/2014/main" id="{DCC502C4-8AFA-4F5B-B149-D647188A0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216" y="2538596"/>
            <a:ext cx="5487650" cy="1257587"/>
          </a:xfrm>
          <a:prstGeom prst="rect">
            <a:avLst/>
          </a:prstGeom>
        </p:spPr>
      </p:pic>
    </p:spTree>
    <p:extLst>
      <p:ext uri="{BB962C8B-B14F-4D97-AF65-F5344CB8AC3E}">
        <p14:creationId xmlns:p14="http://schemas.microsoft.com/office/powerpoint/2010/main" val="4103896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4963" y="549624"/>
            <a:ext cx="10709564" cy="707886"/>
          </a:xfrm>
          <a:prstGeom prst="rect">
            <a:avLst/>
          </a:prstGeom>
          <a:noFill/>
        </p:spPr>
        <p:txBody>
          <a:bodyPr wrap="square" rtlCol="0">
            <a:spAutoFit/>
          </a:bodyPr>
          <a:lstStyle/>
          <a:p>
            <a:pPr algn="ctr"/>
            <a:r>
              <a:rPr lang="en-US" sz="4000" b="1" u="sng" dirty="0">
                <a:latin typeface="Arial" panose="020B0604020202020204" pitchFamily="34" charset="0"/>
                <a:ea typeface="Microsoft JhengHei Light" panose="020B0304030504040204" pitchFamily="34" charset="-120"/>
                <a:cs typeface="Arial" panose="020B0604020202020204" pitchFamily="34" charset="0"/>
              </a:rPr>
              <a:t>Who is “the Media”?</a:t>
            </a:r>
          </a:p>
        </p:txBody>
      </p:sp>
      <p:pic>
        <p:nvPicPr>
          <p:cNvPr id="8" name="Picture 2" descr="Image result for king 5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526" y="3255511"/>
            <a:ext cx="457200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Image result for south seattle emeral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185" y="5333692"/>
            <a:ext cx="5576166" cy="10621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Image result for next doo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375" y="1635275"/>
            <a:ext cx="2274779" cy="14969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Image result for knkx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6922" y="3306460"/>
            <a:ext cx="1683749" cy="15988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Image result for west seattle blog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6853" y="3372436"/>
            <a:ext cx="4991263" cy="13404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kiro radio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1533" y="4258846"/>
            <a:ext cx="2679114" cy="23531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Image result for seattle times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3658" y="1706980"/>
            <a:ext cx="6318827" cy="9428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facebook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09752" y="1775250"/>
            <a:ext cx="1374775" cy="137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38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17772" y="667651"/>
            <a:ext cx="10709564" cy="707886"/>
          </a:xfrm>
          <a:prstGeom prst="rect">
            <a:avLst/>
          </a:prstGeom>
          <a:noFill/>
        </p:spPr>
        <p:txBody>
          <a:bodyPr wrap="square" rtlCol="0">
            <a:spAutoFit/>
          </a:bodyPr>
          <a:lstStyle/>
          <a:p>
            <a:pPr algn="ctr"/>
            <a:r>
              <a:rPr lang="en-US" sz="4000" b="1" u="sng" dirty="0">
                <a:latin typeface="Arial" panose="020B0604020202020204" pitchFamily="34" charset="0"/>
                <a:ea typeface="Microsoft JhengHei Light" panose="020B0304030504040204" pitchFamily="34" charset="-120"/>
                <a:cs typeface="Arial" panose="020B0604020202020204" pitchFamily="34" charset="0"/>
              </a:rPr>
              <a:t>What is a reporter’s job? </a:t>
            </a:r>
          </a:p>
        </p:txBody>
      </p:sp>
      <p:sp>
        <p:nvSpPr>
          <p:cNvPr id="8" name="TextBox 7"/>
          <p:cNvSpPr txBox="1"/>
          <p:nvPr/>
        </p:nvSpPr>
        <p:spPr>
          <a:xfrm>
            <a:off x="1185984" y="2214866"/>
            <a:ext cx="9398001"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mj-lt"/>
              </a:rPr>
              <a:t>Get up to speed on issues quickly</a:t>
            </a:r>
          </a:p>
          <a:p>
            <a:pPr marL="457200" indent="-457200">
              <a:buFont typeface="Arial" panose="020B0604020202020204" pitchFamily="34" charset="0"/>
              <a:buChar char="•"/>
            </a:pPr>
            <a:r>
              <a:rPr lang="en-US" sz="2800" dirty="0">
                <a:latin typeface="+mj-lt"/>
              </a:rPr>
              <a:t>Get as much information as possible</a:t>
            </a:r>
          </a:p>
          <a:p>
            <a:pPr marL="457200" indent="-457200">
              <a:buFont typeface="Arial" panose="020B0604020202020204" pitchFamily="34" charset="0"/>
              <a:buChar char="•"/>
            </a:pPr>
            <a:r>
              <a:rPr lang="en-US" sz="2800" dirty="0">
                <a:latin typeface="+mj-lt"/>
              </a:rPr>
              <a:t>Have a genuine understanding of the issue (sometimes)</a:t>
            </a:r>
          </a:p>
          <a:p>
            <a:pPr marL="457200" indent="-457200">
              <a:buFont typeface="Arial" panose="020B0604020202020204" pitchFamily="34" charset="0"/>
              <a:buChar char="•"/>
            </a:pPr>
            <a:r>
              <a:rPr lang="en-US" sz="2800" dirty="0">
                <a:latin typeface="+mj-lt"/>
              </a:rPr>
              <a:t>Determine how an issue will affect viewers, listeners, readers, consumers</a:t>
            </a:r>
          </a:p>
          <a:p>
            <a:pPr marL="457200" indent="-457200">
              <a:buFont typeface="Arial" panose="020B0604020202020204" pitchFamily="34" charset="0"/>
              <a:buChar char="•"/>
            </a:pPr>
            <a:r>
              <a:rPr lang="en-US" sz="2800" dirty="0">
                <a:latin typeface="+mj-lt"/>
              </a:rPr>
              <a:t>Create a dynamic story to elicit engagement and interaction</a:t>
            </a:r>
          </a:p>
          <a:p>
            <a:pPr marL="457200" indent="-457200">
              <a:buFont typeface="Arial" panose="020B0604020202020204" pitchFamily="34" charset="0"/>
              <a:buChar char="•"/>
            </a:pPr>
            <a:r>
              <a:rPr lang="en-US" sz="2800" dirty="0">
                <a:latin typeface="+mj-lt"/>
              </a:rPr>
              <a:t>In some cases, advance a particular agenda or point of view</a:t>
            </a:r>
          </a:p>
          <a:p>
            <a:pPr marL="457200" indent="-457200">
              <a:buFont typeface="Arial" panose="020B0604020202020204" pitchFamily="34" charset="0"/>
              <a:buChar char="•"/>
            </a:pPr>
            <a:r>
              <a:rPr lang="en-US" sz="2800" dirty="0">
                <a:latin typeface="+mj-lt"/>
              </a:rPr>
              <a:t>…. Oh, and educate… if all the above criteria is met </a:t>
            </a:r>
          </a:p>
        </p:txBody>
      </p:sp>
      <p:pic>
        <p:nvPicPr>
          <p:cNvPr id="9" name="Picture 2" descr="Image result for king 5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2397" y="1563503"/>
            <a:ext cx="393508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454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Image result for pro tip icon"/>
          <p:cNvSpPr>
            <a:spLocks noChangeAspect="1" noChangeArrowheads="1"/>
          </p:cNvSpPr>
          <p:nvPr/>
        </p:nvSpPr>
        <p:spPr bwMode="auto">
          <a:xfrm>
            <a:off x="155574" y="-144463"/>
            <a:ext cx="3935779" cy="39357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pro tip icon"/>
          <p:cNvSpPr>
            <a:spLocks noChangeAspect="1" noChangeArrowheads="1"/>
          </p:cNvSpPr>
          <p:nvPr/>
        </p:nvSpPr>
        <p:spPr bwMode="auto">
          <a:xfrm>
            <a:off x="1971063" y="1823433"/>
            <a:ext cx="1341794" cy="13417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pro tip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http://chittagongit.com/images/tips-icon/tips-icon-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0469" y1="21556" x2="50469" y2="21556"/>
                        <a14:foregroundMark x1="61406" y1="28222" x2="61406" y2="28222"/>
                        <a14:foregroundMark x1="67344" y1="44000" x2="67344" y2="44000"/>
                        <a14:foregroundMark x1="62187" y1="60667" x2="62187" y2="60667"/>
                        <a14:foregroundMark x1="52656" y1="71556" x2="52656" y2="71556"/>
                        <a14:foregroundMark x1="39219" y1="60222" x2="39219" y2="60222"/>
                        <a14:foregroundMark x1="36250" y1="43778" x2="36250" y2="43778"/>
                        <a14:foregroundMark x1="40469" y1="30889" x2="40469" y2="30889"/>
                      </a14:backgroundRemoval>
                    </a14:imgEffect>
                  </a14:imgLayer>
                </a14:imgProps>
              </a:ext>
              <a:ext uri="{28A0092B-C50C-407E-A947-70E740481C1C}">
                <a14:useLocalDpi xmlns:a14="http://schemas.microsoft.com/office/drawing/2010/main" val="0"/>
              </a:ext>
            </a:extLst>
          </a:blip>
          <a:srcRect/>
          <a:stretch>
            <a:fillRect/>
          </a:stretch>
        </p:blipFill>
        <p:spPr bwMode="auto">
          <a:xfrm>
            <a:off x="6924562" y="1060167"/>
            <a:ext cx="6772763" cy="476209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45505" y="2036857"/>
            <a:ext cx="8046804" cy="2677656"/>
          </a:xfrm>
          <a:prstGeom prst="rect">
            <a:avLst/>
          </a:prstGeom>
          <a:noFill/>
          <a:ln w="95250">
            <a:noFill/>
          </a:ln>
        </p:spPr>
        <p:txBody>
          <a:bodyPr wrap="square" rtlCol="0">
            <a:spAutoFit/>
          </a:bodyPr>
          <a:lstStyle/>
          <a:p>
            <a:pPr marL="457200" indent="-457200">
              <a:buFont typeface="Arial" panose="020B0604020202020204" pitchFamily="34" charset="0"/>
              <a:buChar char="•"/>
            </a:pPr>
            <a:r>
              <a:rPr lang="en-US" sz="2800" i="1" dirty="0">
                <a:latin typeface="+mj-lt"/>
              </a:rPr>
              <a:t>Knowing “why” they are covering your story is as important as knowing “what” they want. </a:t>
            </a:r>
          </a:p>
          <a:p>
            <a:pPr marL="457200" indent="-457200">
              <a:buFont typeface="Arial" panose="020B0604020202020204" pitchFamily="34" charset="0"/>
              <a:buChar char="•"/>
            </a:pPr>
            <a:r>
              <a:rPr lang="en-US" sz="2800" i="1" dirty="0">
                <a:latin typeface="+mj-lt"/>
              </a:rPr>
              <a:t>There is a difference between a legal issue and something that’s newsworthy.</a:t>
            </a:r>
          </a:p>
          <a:p>
            <a:pPr marL="457200" indent="-457200">
              <a:buFont typeface="Arial" panose="020B0604020202020204" pitchFamily="34" charset="0"/>
              <a:buChar char="•"/>
            </a:pPr>
            <a:r>
              <a:rPr lang="en-US" sz="2800" i="1" dirty="0">
                <a:latin typeface="+mj-lt"/>
              </a:rPr>
              <a:t>Reporters don’t care so much about the legal issues at play as much as the story value. </a:t>
            </a:r>
          </a:p>
        </p:txBody>
      </p:sp>
      <p:sp>
        <p:nvSpPr>
          <p:cNvPr id="11" name="Rectangle 10"/>
          <p:cNvSpPr/>
          <p:nvPr/>
        </p:nvSpPr>
        <p:spPr>
          <a:xfrm>
            <a:off x="5125030" y="467440"/>
            <a:ext cx="2222083" cy="830997"/>
          </a:xfrm>
          <a:prstGeom prst="rect">
            <a:avLst/>
          </a:prstGeom>
        </p:spPr>
        <p:txBody>
          <a:bodyPr wrap="none">
            <a:spAutoFit/>
          </a:bodyPr>
          <a:lstStyle/>
          <a:p>
            <a:r>
              <a:rPr lang="en-US" sz="4800" b="1" i="1" dirty="0">
                <a:solidFill>
                  <a:srgbClr val="92D050"/>
                </a:solidFill>
              </a:rPr>
              <a:t>Pro tip! </a:t>
            </a:r>
          </a:p>
        </p:txBody>
      </p:sp>
      <p:sp>
        <p:nvSpPr>
          <p:cNvPr id="14" name="Rectangle 13"/>
          <p:cNvSpPr/>
          <p:nvPr/>
        </p:nvSpPr>
        <p:spPr>
          <a:xfrm>
            <a:off x="1418492" y="5452934"/>
            <a:ext cx="9230329" cy="646331"/>
          </a:xfrm>
          <a:prstGeom prst="rect">
            <a:avLst/>
          </a:prstGeom>
        </p:spPr>
        <p:txBody>
          <a:bodyPr wrap="square">
            <a:spAutoFit/>
          </a:bodyPr>
          <a:lstStyle/>
          <a:p>
            <a:r>
              <a:rPr lang="en-US" i="1" dirty="0"/>
              <a:t>Our challenge: getting them to report/care about the legal issues too or at least understand it well enough to provide context.</a:t>
            </a:r>
          </a:p>
        </p:txBody>
      </p:sp>
    </p:spTree>
    <p:extLst>
      <p:ext uri="{BB962C8B-B14F-4D97-AF65-F5344CB8AC3E}">
        <p14:creationId xmlns:p14="http://schemas.microsoft.com/office/powerpoint/2010/main" val="23242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Image result for pro tip icon"/>
          <p:cNvSpPr>
            <a:spLocks noChangeAspect="1" noChangeArrowheads="1"/>
          </p:cNvSpPr>
          <p:nvPr/>
        </p:nvSpPr>
        <p:spPr bwMode="auto">
          <a:xfrm>
            <a:off x="155574" y="-144463"/>
            <a:ext cx="3935779" cy="39357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pro tip icon"/>
          <p:cNvSpPr>
            <a:spLocks noChangeAspect="1" noChangeArrowheads="1"/>
          </p:cNvSpPr>
          <p:nvPr/>
        </p:nvSpPr>
        <p:spPr bwMode="auto">
          <a:xfrm>
            <a:off x="1971063" y="1823433"/>
            <a:ext cx="1341794" cy="13417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pro tip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741218" y="549624"/>
            <a:ext cx="10709564" cy="707886"/>
          </a:xfrm>
          <a:prstGeom prst="rect">
            <a:avLst/>
          </a:prstGeom>
          <a:noFill/>
        </p:spPr>
        <p:txBody>
          <a:bodyPr wrap="square" rtlCol="0">
            <a:spAutoFit/>
          </a:bodyPr>
          <a:lstStyle/>
          <a:p>
            <a:pPr algn="ctr"/>
            <a:r>
              <a:rPr lang="en-US" sz="4000" b="1" u="sng" dirty="0">
                <a:latin typeface="Arial" panose="020B0604020202020204" pitchFamily="34" charset="0"/>
                <a:ea typeface="Microsoft JhengHei Light" panose="020B0304030504040204" pitchFamily="34" charset="-120"/>
                <a:cs typeface="Arial" panose="020B0604020202020204" pitchFamily="34" charset="0"/>
              </a:rPr>
              <a:t>The media landscape </a:t>
            </a:r>
          </a:p>
        </p:txBody>
      </p:sp>
      <p:pic>
        <p:nvPicPr>
          <p:cNvPr id="11" name="Picture 10" descr="http://assets.pewresearch.org/wp-content/uploads/sites/12/2017/09/05125908/FT_17.09.05_platformNews_platforms.png"/>
          <p:cNvPicPr/>
          <p:nvPr/>
        </p:nvPicPr>
        <p:blipFill>
          <a:blip r:embed="rId3">
            <a:extLst>
              <a:ext uri="{28A0092B-C50C-407E-A947-70E740481C1C}">
                <a14:useLocalDpi xmlns:a14="http://schemas.microsoft.com/office/drawing/2010/main" val="0"/>
              </a:ext>
            </a:extLst>
          </a:blip>
          <a:srcRect/>
          <a:stretch>
            <a:fillRect/>
          </a:stretch>
        </p:blipFill>
        <p:spPr bwMode="auto">
          <a:xfrm>
            <a:off x="4574978" y="1951597"/>
            <a:ext cx="3284461" cy="4420466"/>
          </a:xfrm>
          <a:prstGeom prst="rect">
            <a:avLst/>
          </a:prstGeom>
          <a:noFill/>
          <a:ln w="38100">
            <a:solidFill>
              <a:schemeClr val="accent4"/>
            </a:solidFill>
          </a:ln>
        </p:spPr>
      </p:pic>
      <p:sp>
        <p:nvSpPr>
          <p:cNvPr id="12" name="TextBox 11"/>
          <p:cNvSpPr txBox="1"/>
          <p:nvPr/>
        </p:nvSpPr>
        <p:spPr>
          <a:xfrm>
            <a:off x="300538" y="1313755"/>
            <a:ext cx="3790816" cy="5293757"/>
          </a:xfrm>
          <a:prstGeom prst="rect">
            <a:avLst/>
          </a:prstGeom>
          <a:noFill/>
        </p:spPr>
        <p:txBody>
          <a:bodyPr wrap="square" rtlCol="0">
            <a:spAutoFit/>
          </a:bodyPr>
          <a:lstStyle/>
          <a:p>
            <a:r>
              <a:rPr lang="en-US" sz="2800" b="1" dirty="0"/>
              <a:t>What does this mean for us? </a:t>
            </a:r>
            <a:endParaRPr lang="en-US" sz="2800" dirty="0"/>
          </a:p>
          <a:p>
            <a:pPr marL="285750" indent="-285750">
              <a:buFont typeface="Arial" panose="020B0604020202020204" pitchFamily="34" charset="0"/>
              <a:buChar char="•"/>
            </a:pPr>
            <a:r>
              <a:rPr lang="en-US" sz="2400" dirty="0"/>
              <a:t>We must be </a:t>
            </a:r>
            <a:r>
              <a:rPr lang="en-US" sz="2400" b="1" dirty="0"/>
              <a:t>flexible and work well </a:t>
            </a:r>
            <a:r>
              <a:rPr lang="en-US" sz="2400" dirty="0"/>
              <a:t>(and consistently) across all types of media.  </a:t>
            </a:r>
          </a:p>
          <a:p>
            <a:pPr marL="285750" indent="-285750">
              <a:buFont typeface="Arial" panose="020B0604020202020204" pitchFamily="34" charset="0"/>
              <a:buChar char="•"/>
            </a:pPr>
            <a:r>
              <a:rPr lang="en-US" sz="2400" dirty="0"/>
              <a:t>We must be </a:t>
            </a:r>
            <a:r>
              <a:rPr lang="en-US" sz="2400" b="1" dirty="0"/>
              <a:t>cognizant and customize </a:t>
            </a:r>
            <a:r>
              <a:rPr lang="en-US" sz="2400" dirty="0"/>
              <a:t>our communications style to the type of media.</a:t>
            </a:r>
          </a:p>
          <a:p>
            <a:pPr marL="285750" indent="-285750">
              <a:buFont typeface="Arial" panose="020B0604020202020204" pitchFamily="34" charset="0"/>
              <a:buChar char="•"/>
            </a:pPr>
            <a:r>
              <a:rPr lang="en-US" sz="2400" dirty="0"/>
              <a:t>Recognize that “media” will continue to evolve and </a:t>
            </a:r>
            <a:r>
              <a:rPr lang="en-US" sz="2400" b="1" dirty="0"/>
              <a:t>we must evolve </a:t>
            </a:r>
            <a:r>
              <a:rPr lang="en-US" sz="2400" dirty="0"/>
              <a:t>with it</a:t>
            </a:r>
            <a:r>
              <a:rPr lang="en-US" sz="2400" dirty="0">
                <a:solidFill>
                  <a:schemeClr val="bg1"/>
                </a:solidFill>
              </a:rPr>
              <a:t>. </a:t>
            </a:r>
          </a:p>
          <a:p>
            <a:endParaRPr lang="en-US" dirty="0"/>
          </a:p>
        </p:txBody>
      </p:sp>
      <p:pic>
        <p:nvPicPr>
          <p:cNvPr id="2" name="Picture 1">
            <a:extLst>
              <a:ext uri="{FF2B5EF4-FFF2-40B4-BE49-F238E27FC236}">
                <a16:creationId xmlns:a16="http://schemas.microsoft.com/office/drawing/2014/main" id="{9DFC242E-64AF-4003-A2E8-8953464947BB}"/>
              </a:ext>
            </a:extLst>
          </p:cNvPr>
          <p:cNvPicPr>
            <a:picLocks noChangeAspect="1"/>
          </p:cNvPicPr>
          <p:nvPr/>
        </p:nvPicPr>
        <p:blipFill>
          <a:blip r:embed="rId4"/>
          <a:stretch>
            <a:fillRect/>
          </a:stretch>
        </p:blipFill>
        <p:spPr>
          <a:xfrm>
            <a:off x="8343066" y="1313755"/>
            <a:ext cx="3548396" cy="5322595"/>
          </a:xfrm>
          <a:prstGeom prst="rect">
            <a:avLst/>
          </a:prstGeom>
          <a:ln w="38100">
            <a:solidFill>
              <a:schemeClr val="accent4"/>
            </a:solidFill>
          </a:ln>
        </p:spPr>
      </p:pic>
      <p:sp>
        <p:nvSpPr>
          <p:cNvPr id="3" name="TextBox 2">
            <a:extLst>
              <a:ext uri="{FF2B5EF4-FFF2-40B4-BE49-F238E27FC236}">
                <a16:creationId xmlns:a16="http://schemas.microsoft.com/office/drawing/2014/main" id="{C6670CE4-C0DC-4019-9FAC-901B9E19D310}"/>
              </a:ext>
            </a:extLst>
          </p:cNvPr>
          <p:cNvSpPr txBox="1"/>
          <p:nvPr/>
        </p:nvSpPr>
        <p:spPr>
          <a:xfrm>
            <a:off x="4809143" y="1419887"/>
            <a:ext cx="2816130" cy="369332"/>
          </a:xfrm>
          <a:prstGeom prst="rect">
            <a:avLst/>
          </a:prstGeom>
          <a:noFill/>
        </p:spPr>
        <p:txBody>
          <a:bodyPr wrap="square" rtlCol="0">
            <a:spAutoFit/>
          </a:bodyPr>
          <a:lstStyle/>
          <a:p>
            <a:r>
              <a:rPr lang="en-US" dirty="0">
                <a:latin typeface="Century Gothic" panose="020B0502020202020204" pitchFamily="34" charset="0"/>
              </a:rPr>
              <a:t>2017 buckets and data </a:t>
            </a:r>
          </a:p>
        </p:txBody>
      </p:sp>
      <p:sp>
        <p:nvSpPr>
          <p:cNvPr id="13" name="TextBox 12">
            <a:extLst>
              <a:ext uri="{FF2B5EF4-FFF2-40B4-BE49-F238E27FC236}">
                <a16:creationId xmlns:a16="http://schemas.microsoft.com/office/drawing/2014/main" id="{AF397E23-B3EC-4535-87D8-4D92D2CA07A0}"/>
              </a:ext>
            </a:extLst>
          </p:cNvPr>
          <p:cNvSpPr txBox="1"/>
          <p:nvPr/>
        </p:nvSpPr>
        <p:spPr>
          <a:xfrm>
            <a:off x="8806712" y="888178"/>
            <a:ext cx="2816130" cy="369332"/>
          </a:xfrm>
          <a:prstGeom prst="rect">
            <a:avLst/>
          </a:prstGeom>
          <a:noFill/>
        </p:spPr>
        <p:txBody>
          <a:bodyPr wrap="square" rtlCol="0">
            <a:spAutoFit/>
          </a:bodyPr>
          <a:lstStyle/>
          <a:p>
            <a:r>
              <a:rPr lang="en-US" dirty="0">
                <a:latin typeface="Century Gothic" panose="020B0502020202020204" pitchFamily="34" charset="0"/>
              </a:rPr>
              <a:t>2018 buckets and data </a:t>
            </a:r>
          </a:p>
        </p:txBody>
      </p:sp>
    </p:spTree>
    <p:extLst>
      <p:ext uri="{BB962C8B-B14F-4D97-AF65-F5344CB8AC3E}">
        <p14:creationId xmlns:p14="http://schemas.microsoft.com/office/powerpoint/2010/main" val="94333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89490" y="417204"/>
            <a:ext cx="4967920" cy="707886"/>
          </a:xfrm>
          <a:prstGeom prst="rect">
            <a:avLst/>
          </a:prstGeom>
          <a:noFill/>
        </p:spPr>
        <p:txBody>
          <a:bodyPr wrap="square" rtlCol="0">
            <a:spAutoFit/>
          </a:bodyPr>
          <a:lstStyle/>
          <a:p>
            <a:pPr algn="ctr"/>
            <a:r>
              <a:rPr lang="en-US" sz="4000" b="1" u="sng" dirty="0">
                <a:latin typeface="Arial" panose="020B0604020202020204" pitchFamily="34" charset="0"/>
                <a:ea typeface="Microsoft JhengHei Light" panose="020B0304030504040204" pitchFamily="34" charset="-120"/>
                <a:cs typeface="Arial" panose="020B0604020202020204" pitchFamily="34" charset="0"/>
              </a:rPr>
              <a:t>What is our job? </a:t>
            </a:r>
          </a:p>
        </p:txBody>
      </p:sp>
      <p:sp>
        <p:nvSpPr>
          <p:cNvPr id="8" name="TextBox 7"/>
          <p:cNvSpPr txBox="1"/>
          <p:nvPr/>
        </p:nvSpPr>
        <p:spPr>
          <a:xfrm>
            <a:off x="472126" y="1899161"/>
            <a:ext cx="4947138" cy="3046988"/>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mj-lt"/>
              </a:rPr>
              <a:t>Be available </a:t>
            </a:r>
          </a:p>
          <a:p>
            <a:pPr marL="457200" indent="-457200">
              <a:buFont typeface="Arial" panose="020B0604020202020204" pitchFamily="34" charset="0"/>
              <a:buChar char="•"/>
            </a:pPr>
            <a:r>
              <a:rPr lang="en-US" sz="2800" b="1" dirty="0">
                <a:latin typeface="+mj-lt"/>
              </a:rPr>
              <a:t>Be knowledgeable </a:t>
            </a:r>
          </a:p>
          <a:p>
            <a:pPr marL="457200" indent="-457200">
              <a:buFont typeface="Arial" panose="020B0604020202020204" pitchFamily="34" charset="0"/>
              <a:buChar char="•"/>
            </a:pPr>
            <a:r>
              <a:rPr lang="en-US" sz="2800" b="1" dirty="0">
                <a:latin typeface="+mj-lt"/>
              </a:rPr>
              <a:t>Be useful</a:t>
            </a:r>
          </a:p>
          <a:p>
            <a:pPr marL="457200" indent="-457200">
              <a:buFont typeface="Arial" panose="020B0604020202020204" pitchFamily="34" charset="0"/>
              <a:buChar char="•"/>
            </a:pPr>
            <a:r>
              <a:rPr lang="en-US" sz="2800" b="1" dirty="0">
                <a:latin typeface="+mj-lt"/>
              </a:rPr>
              <a:t>Be understandable</a:t>
            </a:r>
          </a:p>
          <a:p>
            <a:pPr marL="457200" indent="-457200">
              <a:buFont typeface="Arial" panose="020B0604020202020204" pitchFamily="34" charset="0"/>
              <a:buChar char="•"/>
            </a:pPr>
            <a:r>
              <a:rPr lang="en-US" sz="2800" b="1" dirty="0">
                <a:latin typeface="+mj-lt"/>
              </a:rPr>
              <a:t>Be credible</a:t>
            </a:r>
          </a:p>
          <a:p>
            <a:pPr marL="457200" indent="-457200">
              <a:buFont typeface="Arial" panose="020B0604020202020204" pitchFamily="34" charset="0"/>
              <a:buChar char="•"/>
            </a:pPr>
            <a:r>
              <a:rPr lang="en-US" sz="2800" b="1" dirty="0">
                <a:latin typeface="+mj-lt"/>
              </a:rPr>
              <a:t>Be comfortable  </a:t>
            </a:r>
          </a:p>
          <a:p>
            <a:pPr marL="1828800" lvl="3" indent="-457200">
              <a:buFont typeface="Arial" panose="020B0604020202020204" pitchFamily="34" charset="0"/>
              <a:buChar char="•"/>
            </a:pPr>
            <a:r>
              <a:rPr lang="en-US" sz="2400" b="1" i="1" u="sng" dirty="0">
                <a:latin typeface="+mj-lt"/>
              </a:rPr>
              <a:t>Reflect our community </a:t>
            </a:r>
          </a:p>
        </p:txBody>
      </p:sp>
      <p:sp>
        <p:nvSpPr>
          <p:cNvPr id="3" name="Rectangle 2"/>
          <p:cNvSpPr/>
          <p:nvPr/>
        </p:nvSpPr>
        <p:spPr>
          <a:xfrm>
            <a:off x="111912" y="5602420"/>
            <a:ext cx="5861538" cy="923330"/>
          </a:xfrm>
          <a:prstGeom prst="rect">
            <a:avLst/>
          </a:prstGeom>
        </p:spPr>
        <p:txBody>
          <a:bodyPr wrap="square">
            <a:spAutoFit/>
          </a:bodyPr>
          <a:lstStyle/>
          <a:p>
            <a:r>
              <a:rPr lang="en-US" dirty="0"/>
              <a:t>https://www.kiro7.com/news/local/tonight-at-5-high-tech-bail-tool-helps-decide-who-stays-in-jail-who-is-released/872942512</a:t>
            </a:r>
          </a:p>
        </p:txBody>
      </p:sp>
      <p:pic>
        <p:nvPicPr>
          <p:cNvPr id="10" name="Picture 9"/>
          <p:cNvPicPr>
            <a:picLocks noChangeAspect="1"/>
          </p:cNvPicPr>
          <p:nvPr/>
        </p:nvPicPr>
        <p:blipFill>
          <a:blip r:embed="rId3"/>
          <a:stretch>
            <a:fillRect/>
          </a:stretch>
        </p:blipFill>
        <p:spPr>
          <a:xfrm>
            <a:off x="5779477" y="1427418"/>
            <a:ext cx="5896708" cy="4636667"/>
          </a:xfrm>
          <a:prstGeom prst="rect">
            <a:avLst/>
          </a:prstGeom>
          <a:ln w="34925">
            <a:solidFill>
              <a:schemeClr val="accent1">
                <a:lumMod val="75000"/>
              </a:schemeClr>
            </a:solidFill>
          </a:ln>
        </p:spPr>
      </p:pic>
    </p:spTree>
    <p:extLst>
      <p:ext uri="{BB962C8B-B14F-4D97-AF65-F5344CB8AC3E}">
        <p14:creationId xmlns:p14="http://schemas.microsoft.com/office/powerpoint/2010/main" val="428049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45695" y="439972"/>
            <a:ext cx="6791648" cy="707886"/>
          </a:xfrm>
          <a:prstGeom prst="rect">
            <a:avLst/>
          </a:prstGeom>
          <a:noFill/>
        </p:spPr>
        <p:txBody>
          <a:bodyPr wrap="square" rtlCol="0">
            <a:spAutoFit/>
          </a:bodyPr>
          <a:lstStyle/>
          <a:p>
            <a:pPr algn="ctr"/>
            <a:r>
              <a:rPr lang="en-US" sz="4000" b="1" u="sng" dirty="0">
                <a:latin typeface="Arial" panose="020B0604020202020204" pitchFamily="34" charset="0"/>
                <a:ea typeface="Microsoft JhengHei Light" panose="020B0304030504040204" pitchFamily="34" charset="-120"/>
                <a:cs typeface="Arial" panose="020B0604020202020204" pitchFamily="34" charset="0"/>
              </a:rPr>
              <a:t>Common Judge Questions</a:t>
            </a:r>
          </a:p>
        </p:txBody>
      </p:sp>
      <p:sp>
        <p:nvSpPr>
          <p:cNvPr id="8" name="TextBox 7"/>
          <p:cNvSpPr txBox="1"/>
          <p:nvPr/>
        </p:nvSpPr>
        <p:spPr>
          <a:xfrm>
            <a:off x="297941" y="1586300"/>
            <a:ext cx="11596117"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What is the difference between “on background” and “off  the record” and how do we communicate that to/with reporters?</a:t>
            </a:r>
          </a:p>
          <a:p>
            <a:pPr lvl="1"/>
            <a:r>
              <a:rPr lang="en-US" dirty="0">
                <a:latin typeface="+mj-lt"/>
              </a:rPr>
              <a:t>	Off the record means I have to pretend I don’t know whatever you just told me – if someone asks to go off the 	record, I usually tell them not to tell me whatever it is because there’s no benefit in it for me and pretending not  	to know something is difficult. On background means the information can’t be directly attributed to the source 	who provided the information and is meant to provide the journalist with context for whatever we’re discussing. 	And yes, you should be clear with each reporter so you’re on the same page. </a:t>
            </a:r>
            <a:r>
              <a:rPr lang="en-US" dirty="0">
                <a:latin typeface="+mj-lt"/>
                <a:cs typeface="Arial" panose="020B0604020202020204" pitchFamily="34" charset="0"/>
              </a:rPr>
              <a:t> </a:t>
            </a:r>
          </a:p>
          <a:p>
            <a:pPr lvl="1"/>
            <a:endParaRPr lang="en-US" dirty="0">
              <a:latin typeface="+mj-lt"/>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What kind of support can we expect from the PJ when a case catches fire and we can’t talk about it? </a:t>
            </a:r>
          </a:p>
          <a:p>
            <a:pPr lvl="1"/>
            <a:r>
              <a:rPr lang="en-US" dirty="0">
                <a:latin typeface="+mj-lt"/>
                <a:cs typeface="Arial" panose="020B0604020202020204" pitchFamily="34" charset="0"/>
              </a:rPr>
              <a:t>	If an issue comes up, contact the PJ and/or Communications. We will have a quick huddle to assess the situation,  	walk through possible scenarios and make a decision we can all live with. </a:t>
            </a:r>
          </a:p>
          <a:p>
            <a:pPr marL="457200" indent="-457200">
              <a:buFont typeface="Arial" panose="020B0604020202020204" pitchFamily="34" charset="0"/>
              <a:buChar char="•"/>
            </a:pPr>
            <a:endParaRPr lang="en-US" sz="2400" b="1" i="1" u="sng" dirty="0">
              <a:latin typeface="+mj-lt"/>
            </a:endParaRPr>
          </a:p>
        </p:txBody>
      </p:sp>
    </p:spTree>
    <p:extLst>
      <p:ext uri="{BB962C8B-B14F-4D97-AF65-F5344CB8AC3E}">
        <p14:creationId xmlns:p14="http://schemas.microsoft.com/office/powerpoint/2010/main" val="252998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Image result for pro tip icon"/>
          <p:cNvSpPr>
            <a:spLocks noChangeAspect="1" noChangeArrowheads="1"/>
          </p:cNvSpPr>
          <p:nvPr/>
        </p:nvSpPr>
        <p:spPr bwMode="auto">
          <a:xfrm>
            <a:off x="155574" y="-144463"/>
            <a:ext cx="3935779" cy="39357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pro tip icon"/>
          <p:cNvSpPr>
            <a:spLocks noChangeAspect="1" noChangeArrowheads="1"/>
          </p:cNvSpPr>
          <p:nvPr/>
        </p:nvSpPr>
        <p:spPr bwMode="auto">
          <a:xfrm>
            <a:off x="1971063" y="1823433"/>
            <a:ext cx="1341794" cy="13417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pro tip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2019549" y="3981273"/>
            <a:ext cx="8510953" cy="2308324"/>
          </a:xfrm>
          <a:prstGeom prst="rect">
            <a:avLst/>
          </a:prstGeom>
          <a:noFill/>
        </p:spPr>
        <p:txBody>
          <a:bodyPr wrap="square" rtlCol="0">
            <a:spAutoFit/>
          </a:bodyPr>
          <a:lstStyle/>
          <a:p>
            <a:pPr algn="ctr"/>
            <a:r>
              <a:rPr lang="en-US" sz="4800" dirty="0"/>
              <a:t>How do we do our job and let them do their job? </a:t>
            </a:r>
          </a:p>
          <a:p>
            <a:pPr algn="ctr"/>
            <a:endParaRPr lang="en-US" sz="4800" dirty="0"/>
          </a:p>
        </p:txBody>
      </p:sp>
      <p:pic>
        <p:nvPicPr>
          <p:cNvPr id="6146" name="Picture 2" descr="Image result for bunch of media cameras at a press confer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50282"/>
            <a:ext cx="4816603" cy="258088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7092467" y="350282"/>
            <a:ext cx="3952641" cy="2580884"/>
          </a:xfrm>
          <a:prstGeom prst="rect">
            <a:avLst/>
          </a:prstGeom>
          <a:effectLst>
            <a:softEdge rad="63500"/>
          </a:effectLst>
        </p:spPr>
      </p:pic>
    </p:spTree>
    <p:extLst>
      <p:ext uri="{BB962C8B-B14F-4D97-AF65-F5344CB8AC3E}">
        <p14:creationId xmlns:p14="http://schemas.microsoft.com/office/powerpoint/2010/main" val="1518130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65FE54B9F4EB4EAB3F09B20ED64DA5" ma:contentTypeVersion="11" ma:contentTypeDescription="Create a new document." ma:contentTypeScope="" ma:versionID="9ebe286416d90c715888e77b97416e10">
  <xsd:schema xmlns:xsd="http://www.w3.org/2001/XMLSchema" xmlns:xs="http://www.w3.org/2001/XMLSchema" xmlns:p="http://schemas.microsoft.com/office/2006/metadata/properties" xmlns:ns3="1ff05715-e5f1-4af0-8dfa-efcad4c6e49c" xmlns:ns4="3514276d-e3c6-4119-8f78-be2ebd62cb76" targetNamespace="http://schemas.microsoft.com/office/2006/metadata/properties" ma:root="true" ma:fieldsID="fe508c1073fed73a4fd49a05954e009f" ns3:_="" ns4:_="">
    <xsd:import namespace="1ff05715-e5f1-4af0-8dfa-efcad4c6e49c"/>
    <xsd:import namespace="3514276d-e3c6-4119-8f78-be2ebd62cb7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f05715-e5f1-4af0-8dfa-efcad4c6e49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14276d-e3c6-4119-8f78-be2ebd62cb7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B16CD3-ED30-431E-9204-79E7B45BA8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f05715-e5f1-4af0-8dfa-efcad4c6e49c"/>
    <ds:schemaRef ds:uri="3514276d-e3c6-4119-8f78-be2ebd62cb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AC191D-4511-45A4-9919-86FEB516D8F7}">
  <ds:schemaRefs>
    <ds:schemaRef ds:uri="http://schemas.microsoft.com/office/2006/documentManagement/types"/>
    <ds:schemaRef ds:uri="http://purl.org/dc/terms/"/>
    <ds:schemaRef ds:uri="http://www.w3.org/XML/1998/namespace"/>
    <ds:schemaRef ds:uri="http://purl.org/dc/elements/1.1/"/>
    <ds:schemaRef ds:uri="1ff05715-e5f1-4af0-8dfa-efcad4c6e49c"/>
    <ds:schemaRef ds:uri="http://purl.org/dc/dcmitype/"/>
    <ds:schemaRef ds:uri="http://schemas.microsoft.com/office/infopath/2007/PartnerControls"/>
    <ds:schemaRef ds:uri="http://schemas.openxmlformats.org/package/2006/metadata/core-properties"/>
    <ds:schemaRef ds:uri="3514276d-e3c6-4119-8f78-be2ebd62cb76"/>
    <ds:schemaRef ds:uri="http://schemas.microsoft.com/office/2006/metadata/properties"/>
  </ds:schemaRefs>
</ds:datastoreItem>
</file>

<file path=customXml/itemProps3.xml><?xml version="1.0" encoding="utf-8"?>
<ds:datastoreItem xmlns:ds="http://schemas.openxmlformats.org/officeDocument/2006/customXml" ds:itemID="{5315FE60-D71A-4354-81A8-3B205F0013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545</TotalTime>
  <Words>2085</Words>
  <Application>Microsoft Macintosh PowerPoint</Application>
  <PresentationFormat>Widescreen</PresentationFormat>
  <Paragraphs>256</Paragraphs>
  <Slides>24</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Century Gothic</vt:lpstr>
      <vt:lpstr>Corbel</vt:lpstr>
      <vt:lpstr>Garamond</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County Superior Court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Holter, Jamie</dc:creator>
  <cp:lastModifiedBy>Holter, Jamie</cp:lastModifiedBy>
  <cp:revision>50</cp:revision>
  <dcterms:created xsi:type="dcterms:W3CDTF">2018-11-07T16:32:32Z</dcterms:created>
  <dcterms:modified xsi:type="dcterms:W3CDTF">2020-02-06T17:19:48Z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0x0101001B65FE54B9F4EB4EAB3F09B20ED64DA5</vt:lpwstr>
  </property>
</Properties>
</file>